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46715" autoAdjust="0"/>
  </p:normalViewPr>
  <p:slideViewPr>
    <p:cSldViewPr snapToGrid="0">
      <p:cViewPr varScale="1">
        <p:scale>
          <a:sx n="73" d="100"/>
          <a:sy n="73"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BCEA1-9AE7-4EF6-9294-C5D759F8A883}" type="datetimeFigureOut">
              <a:rPr lang="en-GB" smtClean="0"/>
              <a:t>18/07/2023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C65F5-C2AD-4370-AFAC-2788ECEACBB9}" type="slidenum">
              <a:rPr lang="en-GB" smtClean="0"/>
              <a:t>‹#›</a:t>
            </a:fld>
            <a:endParaRPr lang="en-GB"/>
          </a:p>
        </p:txBody>
      </p:sp>
    </p:spTree>
    <p:extLst>
      <p:ext uri="{BB962C8B-B14F-4D97-AF65-F5344CB8AC3E}">
        <p14:creationId xmlns:p14="http://schemas.microsoft.com/office/powerpoint/2010/main" val="75495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nva.com/en_gb/"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rightonsu.com/studentvoice/officers/fulltime-officer-campaigns/hedgehogfriendlycampu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Brighton SU’s Online Campaign Training – An Introduction to Campaigns </a:t>
            </a:r>
          </a:p>
          <a:p>
            <a:endParaRPr lang="en-GB" baseline="0" dirty="0" smtClean="0"/>
          </a:p>
          <a:p>
            <a:r>
              <a:rPr lang="en-GB" baseline="0" dirty="0" smtClean="0"/>
              <a:t>Before starting this quick presentation, I’d like to highlight that if you would rather arrange a 121 training session where the slides will be more personalised to the campaign you have in mind, you can. Or, we do have our digital campaign toolkit on our SU website if you’d like some more detailed knowledge on campaigns and would like to run through it in your own time.</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1</a:t>
            </a:fld>
            <a:endParaRPr lang="en-GB"/>
          </a:p>
        </p:txBody>
      </p:sp>
    </p:spTree>
    <p:extLst>
      <p:ext uri="{BB962C8B-B14F-4D97-AF65-F5344CB8AC3E}">
        <p14:creationId xmlns:p14="http://schemas.microsoft.com/office/powerpoint/2010/main" val="259595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on from this, you can</a:t>
            </a:r>
            <a:r>
              <a:rPr lang="en-GB" baseline="0" dirty="0" smtClean="0"/>
              <a:t> feel free to use this graph to plan your approach with your support, and use the strategies to plot your various moves against the opposition using your ally stakeholders.</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10</a:t>
            </a:fld>
            <a:endParaRPr lang="en-GB"/>
          </a:p>
        </p:txBody>
      </p:sp>
    </p:spTree>
    <p:extLst>
      <p:ext uri="{BB962C8B-B14F-4D97-AF65-F5344CB8AC3E}">
        <p14:creationId xmlns:p14="http://schemas.microsoft.com/office/powerpoint/2010/main" val="114803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kern="1200" dirty="0" smtClean="0">
                <a:solidFill>
                  <a:schemeClr val="tx1"/>
                </a:solidFill>
                <a:effectLst/>
                <a:latin typeface="+mn-lt"/>
                <a:ea typeface="+mn-ea"/>
                <a:cs typeface="+mn-cs"/>
              </a:rPr>
              <a:t>Creating an argument (Anger, Hope, Action model)</a:t>
            </a:r>
            <a:endParaRPr lang="en-GB" sz="1200" b="0" i="0" kern="1200" dirty="0" smtClean="0">
              <a:solidFill>
                <a:schemeClr val="tx1"/>
              </a:solidFill>
              <a:effectLst/>
              <a:latin typeface="+mn-lt"/>
              <a:ea typeface="+mn-ea"/>
              <a:cs typeface="+mn-cs"/>
            </a:endParaRPr>
          </a:p>
          <a:p>
            <a:pPr lvl="1"/>
            <a:r>
              <a:rPr lang="en-GB" sz="1200" b="0" i="0" kern="1200" dirty="0" smtClean="0">
                <a:solidFill>
                  <a:schemeClr val="tx1"/>
                </a:solidFill>
                <a:effectLst/>
                <a:latin typeface="+mn-lt"/>
                <a:ea typeface="+mn-ea"/>
                <a:cs typeface="+mn-cs"/>
              </a:rPr>
              <a:t>When talking to people about your campaign, a key way to get them engaged is through using the Anger, Hope, Action model of engagement. This model takes people through the emotional stages of being angry about an issue, hopeful there is a solution, and then invites them to get involved by giving them an action.</a:t>
            </a:r>
          </a:p>
          <a:p>
            <a:r>
              <a:rPr lang="en-GB" sz="1200" b="1" i="0" kern="1200" dirty="0" smtClean="0">
                <a:solidFill>
                  <a:schemeClr val="tx1"/>
                </a:solidFill>
                <a:effectLst/>
                <a:latin typeface="+mn-lt"/>
                <a:ea typeface="+mn-ea"/>
                <a:cs typeface="+mn-cs"/>
              </a:rPr>
              <a:t>Anger</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Make someone angry about the issue. Explain to them what you are campaigning about and why it is unfair or unjust.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Hope</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Don’t leave someone angry about the issue. Give them hope that it can change. Identify why there is hope at this particular moment. Talk to them about it and why it is so important to support your campaign at the moment and what the chance of success is.</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Action/Urgency</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 is the most important part of the conversation and often the part that most people forget. Always have a clear action you’d like people to take and ask them to commit to it.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The action can be anything that meaningfully takes your campaign forward, from signing up to being part of the campaign team, attending the next meeting or joining in a protest.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TOP TIP!</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You can also use an Apathy Staircase to complement or replace this tool, it is a similar model for and creating your argument and engaging your audience.</a:t>
            </a:r>
          </a:p>
          <a:p>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11</a:t>
            </a:fld>
            <a:endParaRPr lang="en-GB"/>
          </a:p>
        </p:txBody>
      </p:sp>
    </p:spTree>
    <p:extLst>
      <p:ext uri="{BB962C8B-B14F-4D97-AF65-F5344CB8AC3E}">
        <p14:creationId xmlns:p14="http://schemas.microsoft.com/office/powerpoint/2010/main" val="168529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0" i="0" dirty="0" smtClean="0">
                <a:solidFill>
                  <a:schemeClr val="dk1"/>
                </a:solidFill>
                <a:latin typeface="+mn-lt"/>
                <a:cs typeface="Calibri"/>
                <a:sym typeface="Calibri"/>
              </a:rPr>
              <a:t>THIS SLIDE</a:t>
            </a:r>
            <a:r>
              <a:rPr lang="en-GB" sz="1200" b="0" i="0" baseline="0" dirty="0" smtClean="0">
                <a:solidFill>
                  <a:schemeClr val="dk1"/>
                </a:solidFill>
                <a:latin typeface="+mn-lt"/>
                <a:cs typeface="Calibri"/>
                <a:sym typeface="Calibri"/>
              </a:rPr>
              <a:t> IS FOR IN-PERSON / TEAMS MEETINGS WITH STUDENTS – BUT CAN ALSO BE USED BY STUDENTS FOR STUDENTS IN MINI WORKSHOP’S ETC.</a:t>
            </a:r>
            <a:endParaRPr lang="en-GB" sz="1200" b="0" i="0" dirty="0" smtClean="0">
              <a:solidFill>
                <a:schemeClr val="dk1"/>
              </a:solidFill>
              <a:latin typeface="+mn-lt"/>
              <a:cs typeface="Calibri"/>
              <a:sym typeface="Calibri"/>
            </a:endParaRPr>
          </a:p>
          <a:p>
            <a:pPr marL="0" lvl="0" indent="0" algn="l" rtl="0">
              <a:spcBef>
                <a:spcPts val="0"/>
              </a:spcBef>
              <a:spcAft>
                <a:spcPts val="0"/>
              </a:spcAft>
              <a:buNone/>
            </a:pPr>
            <a:endParaRPr lang="en-GB" sz="1200" b="0" i="0" dirty="0" smtClean="0">
              <a:solidFill>
                <a:schemeClr val="dk1"/>
              </a:solidFill>
              <a:latin typeface="+mn-lt"/>
              <a:cs typeface="Calibri"/>
              <a:sym typeface="Calibri"/>
            </a:endParaRPr>
          </a:p>
          <a:p>
            <a:pPr marL="0" lvl="0" indent="0" algn="l" rtl="0">
              <a:spcBef>
                <a:spcPts val="0"/>
              </a:spcBef>
              <a:spcAft>
                <a:spcPts val="0"/>
              </a:spcAft>
              <a:buNone/>
            </a:pPr>
            <a:r>
              <a:rPr lang="en-GB" sz="1200" b="0" i="0" dirty="0" smtClean="0">
                <a:solidFill>
                  <a:schemeClr val="dk1"/>
                </a:solidFill>
                <a:latin typeface="+mn-lt"/>
                <a:cs typeface="Calibri"/>
                <a:sym typeface="Calibri"/>
              </a:rPr>
              <a:t>Split students into teams. </a:t>
            </a:r>
          </a:p>
          <a:p>
            <a:pPr marL="0" lvl="0" indent="0" algn="l" rtl="0">
              <a:spcBef>
                <a:spcPts val="0"/>
              </a:spcBef>
              <a:spcAft>
                <a:spcPts val="0"/>
              </a:spcAft>
              <a:buNone/>
            </a:pPr>
            <a:r>
              <a:rPr lang="en-GB" sz="1200" b="0" i="0" dirty="0" smtClean="0">
                <a:solidFill>
                  <a:schemeClr val="dk1"/>
                </a:solidFill>
                <a:latin typeface="+mn-lt"/>
                <a:cs typeface="Calibri"/>
                <a:sym typeface="Calibri"/>
              </a:rPr>
              <a:t>Scenario- you are lost at sea and can only save 5 items- you have 3 minutes to decide what to take</a:t>
            </a:r>
          </a:p>
          <a:p>
            <a:pPr marL="171450" lvl="0" indent="-171450" algn="l" rtl="0">
              <a:spcBef>
                <a:spcPts val="0"/>
              </a:spcBef>
              <a:spcAft>
                <a:spcPts val="0"/>
              </a:spcAft>
              <a:buFontTx/>
              <a:buChar char="-"/>
            </a:pPr>
            <a:r>
              <a:rPr lang="en-GB" sz="1200" b="0" i="0" dirty="0" smtClean="0">
                <a:solidFill>
                  <a:schemeClr val="dk1"/>
                </a:solidFill>
                <a:latin typeface="+mn-lt"/>
                <a:cs typeface="Calibri"/>
                <a:sym typeface="Calibri"/>
              </a:rPr>
              <a:t>1 minute left- the boat you are on is sinking fast you can only save 1 item</a:t>
            </a:r>
          </a:p>
          <a:p>
            <a:pPr marL="0" lvl="0" indent="0" algn="l" rtl="0">
              <a:spcBef>
                <a:spcPts val="0"/>
              </a:spcBef>
              <a:spcAft>
                <a:spcPts val="0"/>
              </a:spcAft>
              <a:buFontTx/>
              <a:buNone/>
            </a:pPr>
            <a:endParaRPr lang="en-GB" sz="1200" b="0" i="0" dirty="0" smtClean="0">
              <a:solidFill>
                <a:schemeClr val="dk1"/>
              </a:solidFill>
              <a:latin typeface="+mn-lt"/>
              <a:cs typeface="Calibri"/>
              <a:sym typeface="Calibri"/>
            </a:endParaRPr>
          </a:p>
          <a:p>
            <a:pPr marL="0" lvl="0" indent="0" algn="l" rtl="0">
              <a:spcBef>
                <a:spcPts val="0"/>
              </a:spcBef>
              <a:spcAft>
                <a:spcPts val="0"/>
              </a:spcAft>
              <a:buFontTx/>
              <a:buNone/>
            </a:pPr>
            <a:r>
              <a:rPr lang="en-GB" sz="1200" b="0" i="0" dirty="0" smtClean="0">
                <a:solidFill>
                  <a:schemeClr val="dk1"/>
                </a:solidFill>
                <a:latin typeface="+mn-lt"/>
                <a:cs typeface="Calibri"/>
                <a:sym typeface="Calibri"/>
              </a:rPr>
              <a:t>Bring students back together and ask for feedback, did anyone have strong opinions, did the groups disagree, how did you reach a conclusion</a:t>
            </a:r>
          </a:p>
          <a:p>
            <a:pPr marL="0" lvl="0" indent="0" algn="l" rtl="0">
              <a:spcBef>
                <a:spcPts val="0"/>
              </a:spcBef>
              <a:spcAft>
                <a:spcPts val="0"/>
              </a:spcAft>
              <a:buNone/>
            </a:pPr>
            <a:r>
              <a:rPr lang="en-GB" sz="1200" b="0" i="0" dirty="0" smtClean="0">
                <a:solidFill>
                  <a:schemeClr val="dk1"/>
                </a:solidFill>
                <a:latin typeface="+mn-lt"/>
                <a:cs typeface="Calibri"/>
                <a:sym typeface="Calibri"/>
              </a:rPr>
              <a:t>Point of exercise= everyone has the ability to persuade</a:t>
            </a:r>
          </a:p>
          <a:p>
            <a:pPr marL="0" lvl="0" indent="0" algn="l" rtl="0">
              <a:spcBef>
                <a:spcPts val="0"/>
              </a:spcBef>
              <a:spcAft>
                <a:spcPts val="0"/>
              </a:spcAft>
              <a:buNone/>
            </a:pPr>
            <a:endParaRPr lang="en-GB" sz="1200" b="0" i="0" dirty="0" smtClean="0">
              <a:solidFill>
                <a:schemeClr val="dk1"/>
              </a:solidFill>
              <a:latin typeface="+mn-lt"/>
              <a:cs typeface="Calibri"/>
              <a:sym typeface="Calibri"/>
            </a:endParaRPr>
          </a:p>
          <a:p>
            <a:pPr marL="0" lvl="0" indent="0" algn="l" rtl="0">
              <a:spcBef>
                <a:spcPts val="0"/>
              </a:spcBef>
              <a:spcAft>
                <a:spcPts val="0"/>
              </a:spcAft>
              <a:buNone/>
            </a:pPr>
            <a:r>
              <a:rPr lang="en-GB" sz="1200" b="0" i="0" dirty="0" smtClean="0">
                <a:solidFill>
                  <a:schemeClr val="dk1"/>
                </a:solidFill>
                <a:latin typeface="+mn-lt"/>
                <a:cs typeface="Calibri"/>
                <a:sym typeface="Calibri"/>
              </a:rPr>
              <a:t>Fun fact- US coastguard suggests saving the shaving mirror (can be used to signal, start a fire, cut things)</a:t>
            </a:r>
            <a:endParaRPr lang="en-GB" dirty="0" smtClean="0"/>
          </a:p>
        </p:txBody>
      </p:sp>
      <p:sp>
        <p:nvSpPr>
          <p:cNvPr id="4" name="Slide Number Placeholder 3"/>
          <p:cNvSpPr>
            <a:spLocks noGrp="1"/>
          </p:cNvSpPr>
          <p:nvPr>
            <p:ph type="sldNum" sz="quarter" idx="10"/>
          </p:nvPr>
        </p:nvSpPr>
        <p:spPr/>
        <p:txBody>
          <a:bodyPr/>
          <a:lstStyle/>
          <a:p>
            <a:fld id="{9EAC65F5-C2AD-4370-AFAC-2788ECEACBB9}" type="slidenum">
              <a:rPr lang="en-GB" smtClean="0"/>
              <a:t>12</a:t>
            </a:fld>
            <a:endParaRPr lang="en-GB"/>
          </a:p>
        </p:txBody>
      </p:sp>
    </p:spTree>
    <p:extLst>
      <p:ext uri="{BB962C8B-B14F-4D97-AF65-F5344CB8AC3E}">
        <p14:creationId xmlns:p14="http://schemas.microsoft.com/office/powerpoint/2010/main" val="105928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a:t>
            </a:r>
            <a:r>
              <a:rPr lang="en-GB" baseline="0" dirty="0" smtClean="0"/>
              <a:t> to </a:t>
            </a:r>
            <a:r>
              <a:rPr lang="en-GB" baseline="0" dirty="0" err="1" smtClean="0"/>
              <a:t>Canva</a:t>
            </a:r>
            <a:r>
              <a:rPr lang="en-GB" baseline="0" dirty="0" smtClean="0"/>
              <a:t> for students - </a:t>
            </a:r>
            <a:r>
              <a:rPr lang="en-GB" dirty="0" smtClean="0">
                <a:hlinkClick r:id="rId3"/>
              </a:rPr>
              <a:t>Collaborate &amp; Create Amazing Graphic Design for Free (canva.com)</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13</a:t>
            </a:fld>
            <a:endParaRPr lang="en-GB"/>
          </a:p>
        </p:txBody>
      </p:sp>
    </p:spTree>
    <p:extLst>
      <p:ext uri="{BB962C8B-B14F-4D97-AF65-F5344CB8AC3E}">
        <p14:creationId xmlns:p14="http://schemas.microsoft.com/office/powerpoint/2010/main" val="332380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Excel is always a good tool to use to map out the logistics of your campaign. You could also use</a:t>
            </a:r>
            <a:r>
              <a:rPr lang="en-GB" baseline="0" dirty="0" smtClean="0"/>
              <a:t> the table found on the campaign toolkit, or you can create your own on Word or on paper. Essentially helps to give your timeline a bit more depth, where you can refer to your actions, progress, who’s responsible for what actions, and so forth. </a:t>
            </a:r>
          </a:p>
          <a:p>
            <a:endParaRPr lang="en-GB" baseline="0" dirty="0" smtClean="0"/>
          </a:p>
          <a:p>
            <a:r>
              <a:rPr lang="en-GB" baseline="0" dirty="0" smtClean="0"/>
              <a:t>This will ideally be an continuous document where you can monitor your campaign throughout its lifespan, and reflect on it through evaluation afterwards to take what you’ve learnt from it.  </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14</a:t>
            </a:fld>
            <a:endParaRPr lang="en-GB"/>
          </a:p>
        </p:txBody>
      </p:sp>
    </p:spTree>
    <p:extLst>
      <p:ext uri="{BB962C8B-B14F-4D97-AF65-F5344CB8AC3E}">
        <p14:creationId xmlns:p14="http://schemas.microsoft.com/office/powerpoint/2010/main" val="250858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You’ve got this!</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15</a:t>
            </a:fld>
            <a:endParaRPr lang="en-GB"/>
          </a:p>
        </p:txBody>
      </p:sp>
    </p:spTree>
    <p:extLst>
      <p:ext uri="{BB962C8B-B14F-4D97-AF65-F5344CB8AC3E}">
        <p14:creationId xmlns:p14="http://schemas.microsoft.com/office/powerpoint/2010/main" val="164779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Customise with campaigns relevant to the students who are attending the session</a:t>
            </a:r>
          </a:p>
          <a:p>
            <a:r>
              <a:rPr lang="en-GB" dirty="0" smtClean="0"/>
              <a:t>(bottom</a:t>
            </a:r>
            <a:r>
              <a:rPr lang="en-GB" baseline="0" dirty="0" smtClean="0"/>
              <a:t> left = Britain get talking)</a:t>
            </a:r>
          </a:p>
          <a:p>
            <a:endParaRPr lang="en-GB" baseline="0" dirty="0" smtClean="0"/>
          </a:p>
          <a:p>
            <a:r>
              <a:rPr lang="en-GB" baseline="0" dirty="0" smtClean="0"/>
              <a:t>So what is a campaign? Here are some examples of past successful campaigns – </a:t>
            </a:r>
          </a:p>
          <a:p>
            <a:endParaRPr lang="en-GB" baseline="0" dirty="0" smtClean="0"/>
          </a:p>
          <a:p>
            <a:r>
              <a:rPr lang="en-GB" baseline="0" dirty="0" smtClean="0"/>
              <a:t>National Carers week, the me too campaign, Britain get talking and change4life. </a:t>
            </a:r>
          </a:p>
          <a:p>
            <a:endParaRPr lang="en-GB" baseline="0" dirty="0" smtClean="0"/>
          </a:p>
          <a:p>
            <a:r>
              <a:rPr lang="en-GB" baseline="0" dirty="0" smtClean="0"/>
              <a:t>You’ve hopefully heard of most of these campaigns before, but if you weren’t aware – the Britain get talking campaign, for example, was launched by ITV in 2019 to encourage </a:t>
            </a:r>
            <a:r>
              <a:rPr lang="en-GB" sz="1200" b="0" i="0" kern="1200" dirty="0" smtClean="0">
                <a:solidFill>
                  <a:schemeClr val="tx1"/>
                </a:solidFill>
                <a:effectLst/>
                <a:latin typeface="+mn-lt"/>
                <a:ea typeface="+mn-ea"/>
                <a:cs typeface="+mn-cs"/>
              </a:rPr>
              <a:t>us all to focus on our mental wellbeing. It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got millions of people talking and reaching out to each other, especially in lockdown. Depression doubled during lockdown, as</a:t>
            </a:r>
            <a:r>
              <a:rPr lang="en-GB" sz="1200" b="0" i="0" kern="1200" baseline="0" dirty="0" smtClean="0">
                <a:solidFill>
                  <a:schemeClr val="tx1"/>
                </a:solidFill>
                <a:effectLst/>
                <a:latin typeface="+mn-lt"/>
                <a:ea typeface="+mn-ea"/>
                <a:cs typeface="+mn-cs"/>
              </a:rPr>
              <a:t> well as</a:t>
            </a:r>
            <a:r>
              <a:rPr lang="en-GB" sz="1200" b="0" i="0" kern="1200" dirty="0" smtClean="0">
                <a:solidFill>
                  <a:schemeClr val="tx1"/>
                </a:solidFill>
                <a:effectLst/>
                <a:latin typeface="+mn-lt"/>
                <a:ea typeface="+mn-ea"/>
                <a:cs typeface="+mn-cs"/>
              </a:rPr>
              <a:t> anxiety and loneliness becoming more</a:t>
            </a:r>
            <a:r>
              <a:rPr lang="en-GB" sz="1200" b="0" i="0" kern="1200" baseline="0" dirty="0" smtClean="0">
                <a:solidFill>
                  <a:schemeClr val="tx1"/>
                </a:solidFill>
                <a:effectLst/>
                <a:latin typeface="+mn-lt"/>
                <a:ea typeface="+mn-ea"/>
                <a:cs typeface="+mn-cs"/>
              </a:rPr>
              <a:t> prevalent</a:t>
            </a:r>
            <a:r>
              <a:rPr lang="en-GB" sz="1200" b="0" i="0" kern="1200" dirty="0" smtClean="0">
                <a:solidFill>
                  <a:schemeClr val="tx1"/>
                </a:solidFill>
                <a:effectLst/>
                <a:latin typeface="+mn-lt"/>
                <a:ea typeface="+mn-ea"/>
                <a:cs typeface="+mn-cs"/>
              </a:rPr>
              <a:t>. So this campaign was</a:t>
            </a:r>
            <a:r>
              <a:rPr lang="en-GB" sz="1200" b="0" i="0" kern="1200" baseline="0" dirty="0" smtClean="0">
                <a:solidFill>
                  <a:schemeClr val="tx1"/>
                </a:solidFill>
                <a:effectLst/>
                <a:latin typeface="+mn-lt"/>
                <a:ea typeface="+mn-ea"/>
                <a:cs typeface="+mn-cs"/>
              </a:rPr>
              <a:t> successful in spreading awareness and pushing people to communicate.</a:t>
            </a:r>
            <a:r>
              <a:rPr lang="en-GB" sz="1200" b="0" i="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2</a:t>
            </a:fld>
            <a:endParaRPr lang="en-GB"/>
          </a:p>
        </p:txBody>
      </p:sp>
    </p:spTree>
    <p:extLst>
      <p:ext uri="{BB962C8B-B14F-4D97-AF65-F5344CB8AC3E}">
        <p14:creationId xmlns:p14="http://schemas.microsoft.com/office/powerpoint/2010/main" val="49262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I’m going to run through campaigning in 5 easy steps… (LIST)</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3</a:t>
            </a:fld>
            <a:endParaRPr lang="en-GB"/>
          </a:p>
        </p:txBody>
      </p:sp>
    </p:spTree>
    <p:extLst>
      <p:ext uri="{BB962C8B-B14F-4D97-AF65-F5344CB8AC3E}">
        <p14:creationId xmlns:p14="http://schemas.microsoft.com/office/powerpoint/2010/main" val="424583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smtClean="0">
                <a:solidFill>
                  <a:schemeClr val="dk1"/>
                </a:solidFill>
                <a:effectLst/>
                <a:latin typeface="+mn-lt"/>
                <a:ea typeface="Calibri"/>
                <a:cs typeface="Calibri"/>
                <a:sym typeface="Calibri"/>
              </a:rPr>
              <a:t>Before you start your campaign you need to pinpoint exactly what you would like to change looking at what is the issue and why it’s a problem. Once you have identified the problem you can turn that around into solutions or ‘goals’ to form the basis of want you want from your campaign (jigsaw activity)</a:t>
            </a:r>
          </a:p>
          <a:p>
            <a:endParaRPr lang="en-GB" sz="1200" b="0" i="0" u="none" strike="noStrike" cap="none" dirty="0" smtClean="0">
              <a:solidFill>
                <a:schemeClr val="dk1"/>
              </a:solidFill>
              <a:effectLst/>
              <a:latin typeface="+mn-lt"/>
              <a:ea typeface="Calibri"/>
              <a:cs typeface="Calibri"/>
              <a:sym typeface="Calibri"/>
            </a:endParaRPr>
          </a:p>
          <a:p>
            <a:r>
              <a:rPr lang="en-GB" sz="1200" b="0" i="0" u="none" strike="noStrike" cap="none" dirty="0" smtClean="0">
                <a:solidFill>
                  <a:schemeClr val="dk1"/>
                </a:solidFill>
                <a:effectLst/>
                <a:latin typeface="+mn-lt"/>
                <a:ea typeface="Calibri"/>
                <a:cs typeface="Calibri"/>
                <a:sym typeface="Calibri"/>
              </a:rPr>
              <a:t>Your campaign </a:t>
            </a:r>
            <a:r>
              <a:rPr lang="en-GB" sz="1200" b="1" i="0" u="none" strike="noStrike" cap="none" dirty="0" smtClean="0">
                <a:solidFill>
                  <a:schemeClr val="dk1"/>
                </a:solidFill>
                <a:effectLst/>
                <a:latin typeface="+mn-lt"/>
                <a:ea typeface="Calibri"/>
                <a:cs typeface="Calibri"/>
                <a:sym typeface="Calibri"/>
              </a:rPr>
              <a:t>goa</a:t>
            </a:r>
            <a:r>
              <a:rPr lang="en-GB" sz="1200" b="0" i="0" u="none" strike="noStrike" cap="none" dirty="0" smtClean="0">
                <a:solidFill>
                  <a:schemeClr val="dk1"/>
                </a:solidFill>
                <a:effectLst/>
                <a:latin typeface="+mn-lt"/>
                <a:ea typeface="Calibri"/>
                <a:cs typeface="Calibri"/>
                <a:sym typeface="Calibri"/>
              </a:rPr>
              <a:t>l is the overarching thing you want to change. It helps set the purpose of your campaign and should describe what you want to achieve.</a:t>
            </a:r>
          </a:p>
          <a:p>
            <a:endParaRPr lang="en-GB" sz="1200" b="0" i="0" u="none" strike="noStrike" cap="none" dirty="0" smtClean="0">
              <a:solidFill>
                <a:schemeClr val="dk1"/>
              </a:solidFill>
              <a:effectLst/>
              <a:latin typeface="+mn-lt"/>
              <a:ea typeface="Calibri"/>
              <a:cs typeface="Calibri"/>
              <a:sym typeface="Calibri"/>
            </a:endParaRPr>
          </a:p>
          <a:p>
            <a:r>
              <a:rPr lang="en-GB" sz="1200" b="0" i="0" u="none" strike="noStrike" cap="none" dirty="0" smtClean="0">
                <a:solidFill>
                  <a:schemeClr val="dk1"/>
                </a:solidFill>
                <a:effectLst/>
                <a:latin typeface="+mn-lt"/>
                <a:ea typeface="Calibri"/>
                <a:cs typeface="Calibri"/>
                <a:sym typeface="Calibri"/>
              </a:rPr>
              <a:t>Your campaign</a:t>
            </a:r>
            <a:r>
              <a:rPr lang="en-GB" sz="1200" b="1" i="0" u="none" strike="noStrike" cap="none" dirty="0" smtClean="0">
                <a:solidFill>
                  <a:schemeClr val="dk1"/>
                </a:solidFill>
                <a:effectLst/>
                <a:latin typeface="+mn-lt"/>
                <a:ea typeface="Calibri"/>
                <a:cs typeface="Calibri"/>
                <a:sym typeface="Calibri"/>
              </a:rPr>
              <a:t> objectives </a:t>
            </a:r>
            <a:r>
              <a:rPr lang="en-GB" sz="1200" b="0" i="0" u="none" strike="noStrike" cap="none" dirty="0" smtClean="0">
                <a:solidFill>
                  <a:schemeClr val="dk1"/>
                </a:solidFill>
                <a:effectLst/>
                <a:latin typeface="+mn-lt"/>
                <a:ea typeface="Calibri"/>
                <a:cs typeface="Calibri"/>
                <a:sym typeface="Calibri"/>
              </a:rPr>
              <a:t>are the smaller steps you will take to achieve this. </a:t>
            </a:r>
          </a:p>
          <a:p>
            <a:r>
              <a:rPr lang="en-GB" sz="1200" b="0" i="0" u="none" strike="noStrike" cap="none" dirty="0" smtClean="0">
                <a:solidFill>
                  <a:schemeClr val="dk1"/>
                </a:solidFill>
                <a:effectLst/>
                <a:latin typeface="+mn-lt"/>
                <a:ea typeface="Calibri"/>
                <a:cs typeface="Calibri"/>
                <a:sym typeface="Calibri"/>
              </a:rPr>
              <a:t>To help set your campaign </a:t>
            </a:r>
            <a:r>
              <a:rPr lang="en-GB" sz="1200" b="1" i="0" u="none" strike="noStrike" cap="none" dirty="0" smtClean="0">
                <a:solidFill>
                  <a:schemeClr val="dk1"/>
                </a:solidFill>
                <a:effectLst/>
                <a:latin typeface="+mn-lt"/>
                <a:ea typeface="Calibri"/>
                <a:cs typeface="Calibri"/>
                <a:sym typeface="Calibri"/>
              </a:rPr>
              <a:t>objectives </a:t>
            </a:r>
            <a:r>
              <a:rPr lang="en-GB" sz="1200" b="0" i="0" u="none" strike="noStrike" cap="none" dirty="0" smtClean="0">
                <a:solidFill>
                  <a:schemeClr val="dk1"/>
                </a:solidFill>
                <a:effectLst/>
                <a:latin typeface="+mn-lt"/>
                <a:ea typeface="Calibri"/>
                <a:cs typeface="Calibri"/>
                <a:sym typeface="Calibri"/>
              </a:rPr>
              <a:t>use the SMART model below:</a:t>
            </a:r>
          </a:p>
          <a:p>
            <a:endParaRPr lang="en-GB" sz="1200" b="0" i="0" u="none" strike="noStrike" cap="none" dirty="0" smtClean="0">
              <a:solidFill>
                <a:schemeClr val="dk1"/>
              </a:solidFill>
              <a:effectLst/>
              <a:latin typeface="+mn-lt"/>
              <a:ea typeface="Calibri"/>
              <a:cs typeface="Calibri"/>
              <a:sym typeface="Calibri"/>
            </a:endParaRPr>
          </a:p>
          <a:p>
            <a:r>
              <a:rPr lang="en-GB" sz="1200" b="0" i="0" kern="1200" dirty="0" smtClean="0">
                <a:solidFill>
                  <a:schemeClr val="tx1"/>
                </a:solidFill>
                <a:effectLst/>
                <a:latin typeface="+mn-lt"/>
                <a:ea typeface="+mn-ea"/>
                <a:cs typeface="+mn-cs"/>
              </a:rPr>
              <a:t>You can advocate for anything that is of interest to you! </a:t>
            </a:r>
          </a:p>
          <a:p>
            <a:r>
              <a:rPr lang="en-GB" sz="1200" b="0" i="0" kern="1200" dirty="0" smtClean="0">
                <a:solidFill>
                  <a:schemeClr val="tx1"/>
                </a:solidFill>
                <a:effectLst/>
                <a:latin typeface="+mn-lt"/>
                <a:ea typeface="+mn-ea"/>
                <a:cs typeface="+mn-cs"/>
              </a:rPr>
              <a:t>SMART goals are:</a:t>
            </a:r>
          </a:p>
          <a:p>
            <a:r>
              <a:rPr lang="en-GB" sz="1200" b="1" i="0" kern="1200" dirty="0" smtClean="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pecific: Well defined, clear, and unambiguous</a:t>
            </a:r>
          </a:p>
          <a:p>
            <a:r>
              <a:rPr lang="en-GB" sz="1200" b="1" i="0" kern="1200" dirty="0" smtClean="0">
                <a:solidFill>
                  <a:schemeClr val="tx1"/>
                </a:solidFill>
                <a:effectLst/>
                <a:latin typeface="+mn-lt"/>
                <a:ea typeface="+mn-ea"/>
                <a:cs typeface="+mn-cs"/>
              </a:rPr>
              <a:t>M</a:t>
            </a:r>
            <a:r>
              <a:rPr lang="en-GB" sz="1200" b="0" i="0" kern="1200" dirty="0" smtClean="0">
                <a:solidFill>
                  <a:schemeClr val="tx1"/>
                </a:solidFill>
                <a:effectLst/>
                <a:latin typeface="+mn-lt"/>
                <a:ea typeface="+mn-ea"/>
                <a:cs typeface="+mn-cs"/>
              </a:rPr>
              <a:t>easurable: With specific criteria that measure your progress toward the accomplishment of the goal</a:t>
            </a:r>
          </a:p>
          <a:p>
            <a:r>
              <a:rPr lang="en-GB" sz="1200" b="1" i="0" kern="1200" dirty="0" smtClean="0">
                <a:solidFill>
                  <a:schemeClr val="tx1"/>
                </a:solidFill>
                <a:effectLst/>
                <a:latin typeface="+mn-lt"/>
                <a:ea typeface="+mn-ea"/>
                <a:cs typeface="+mn-cs"/>
              </a:rPr>
              <a:t>A</a:t>
            </a:r>
            <a:r>
              <a:rPr lang="en-GB" sz="1200" b="0" i="0" kern="1200" dirty="0" smtClean="0">
                <a:solidFill>
                  <a:schemeClr val="tx1"/>
                </a:solidFill>
                <a:effectLst/>
                <a:latin typeface="+mn-lt"/>
                <a:ea typeface="+mn-ea"/>
                <a:cs typeface="+mn-cs"/>
              </a:rPr>
              <a:t>chievable: Attainable and not impossible to achieve</a:t>
            </a:r>
          </a:p>
          <a:p>
            <a:r>
              <a:rPr lang="en-GB" sz="1200" b="1" i="0" kern="1200" dirty="0" smtClean="0">
                <a:solidFill>
                  <a:schemeClr val="tx1"/>
                </a:solidFill>
                <a:effectLst/>
                <a:latin typeface="+mn-lt"/>
                <a:ea typeface="+mn-ea"/>
                <a:cs typeface="+mn-cs"/>
              </a:rPr>
              <a:t>R</a:t>
            </a:r>
            <a:r>
              <a:rPr lang="en-GB" sz="1200" b="0" i="0" kern="1200" dirty="0" smtClean="0">
                <a:solidFill>
                  <a:schemeClr val="tx1"/>
                </a:solidFill>
                <a:effectLst/>
                <a:latin typeface="+mn-lt"/>
                <a:ea typeface="+mn-ea"/>
                <a:cs typeface="+mn-cs"/>
              </a:rPr>
              <a:t>elevant: Within reach, realistic, and relevant to your campaign purpose</a:t>
            </a:r>
          </a:p>
          <a:p>
            <a:r>
              <a:rPr lang="en-GB" sz="1200" b="1" i="0" kern="1200" dirty="0" smtClean="0">
                <a:solidFill>
                  <a:schemeClr val="tx1"/>
                </a:solidFill>
                <a:effectLst/>
                <a:latin typeface="+mn-lt"/>
                <a:ea typeface="+mn-ea"/>
                <a:cs typeface="+mn-cs"/>
              </a:rPr>
              <a:t>T</a:t>
            </a:r>
            <a:r>
              <a:rPr lang="en-GB" sz="1200" b="0" i="0" kern="1200" dirty="0" smtClean="0">
                <a:solidFill>
                  <a:schemeClr val="tx1"/>
                </a:solidFill>
                <a:effectLst/>
                <a:latin typeface="+mn-lt"/>
                <a:ea typeface="+mn-ea"/>
                <a:cs typeface="+mn-cs"/>
              </a:rPr>
              <a:t>ime-bound: With a clearly defined timeline, including a starting date and a target date. The purpose is to create urgency.</a:t>
            </a:r>
          </a:p>
          <a:p>
            <a:r>
              <a:rPr lang="en-GB" sz="1200" b="0" i="0" kern="1200" dirty="0" smtClean="0">
                <a:solidFill>
                  <a:schemeClr val="tx1"/>
                </a:solidFill>
                <a:effectLst/>
                <a:latin typeface="+mn-lt"/>
                <a:ea typeface="+mn-ea"/>
                <a:cs typeface="+mn-cs"/>
              </a:rPr>
              <a:t> </a:t>
            </a:r>
          </a:p>
          <a:p>
            <a:r>
              <a:rPr lang="en-GB" sz="1200" b="0" i="0" kern="1200" dirty="0" smtClean="0">
                <a:solidFill>
                  <a:schemeClr val="tx1"/>
                </a:solidFill>
                <a:effectLst/>
                <a:latin typeface="+mn-lt"/>
                <a:ea typeface="+mn-ea"/>
                <a:cs typeface="+mn-cs"/>
              </a:rPr>
              <a:t>One example of Students and Staff coming together at the University of Brighton is the </a:t>
            </a:r>
            <a:r>
              <a:rPr lang="en-GB" sz="1200" b="1" i="1" u="sng" kern="1200" dirty="0" smtClean="0">
                <a:solidFill>
                  <a:schemeClr val="tx1"/>
                </a:solidFill>
                <a:effectLst/>
                <a:latin typeface="+mn-lt"/>
                <a:ea typeface="+mn-ea"/>
                <a:cs typeface="+mn-cs"/>
                <a:hlinkClick r:id="rId3"/>
              </a:rPr>
              <a:t>Hedgehog Friendly Campus</a:t>
            </a:r>
            <a:r>
              <a:rPr lang="en-GB" sz="1200" b="1" i="0" u="sng" kern="1200" dirty="0" smtClean="0">
                <a:solidFill>
                  <a:schemeClr val="tx1"/>
                </a:solidFill>
                <a:effectLst/>
                <a:latin typeface="+mn-lt"/>
                <a:ea typeface="+mn-ea"/>
                <a:cs typeface="+mn-cs"/>
                <a:hlinkClick r:id="rId3"/>
              </a:rPr>
              <a:t> campaign.</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Here are some example SMART goals that the campaigners may have come up with…</a:t>
            </a:r>
          </a:p>
          <a:p>
            <a:r>
              <a:rPr lang="en-GB" sz="1200" b="1" i="0" kern="1200" dirty="0" smtClean="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 – To increase Hedgehog extinction awareness at the University of Brighton</a:t>
            </a:r>
          </a:p>
          <a:p>
            <a:r>
              <a:rPr lang="en-GB" sz="1200" b="1" i="0" kern="1200" dirty="0" smtClean="0">
                <a:solidFill>
                  <a:schemeClr val="tx1"/>
                </a:solidFill>
                <a:effectLst/>
                <a:latin typeface="+mn-lt"/>
                <a:ea typeface="+mn-ea"/>
                <a:cs typeface="+mn-cs"/>
              </a:rPr>
              <a:t>M</a:t>
            </a:r>
            <a:r>
              <a:rPr lang="en-GB" sz="1200" b="0" i="0" kern="1200" dirty="0" smtClean="0">
                <a:solidFill>
                  <a:schemeClr val="tx1"/>
                </a:solidFill>
                <a:effectLst/>
                <a:latin typeface="+mn-lt"/>
                <a:ea typeface="+mn-ea"/>
                <a:cs typeface="+mn-cs"/>
              </a:rPr>
              <a:t> – To increase Hedgehog extinction awareness by 20% at the University of Brighton</a:t>
            </a:r>
          </a:p>
          <a:p>
            <a:r>
              <a:rPr lang="en-GB" sz="1200" b="1" i="0" kern="1200" dirty="0" smtClean="0">
                <a:solidFill>
                  <a:schemeClr val="tx1"/>
                </a:solidFill>
                <a:effectLst/>
                <a:latin typeface="+mn-lt"/>
                <a:ea typeface="+mn-ea"/>
                <a:cs typeface="+mn-cs"/>
              </a:rPr>
              <a:t>A</a:t>
            </a:r>
            <a:r>
              <a:rPr lang="en-GB" sz="1200" b="0" i="0" kern="1200" dirty="0" smtClean="0">
                <a:solidFill>
                  <a:schemeClr val="tx1"/>
                </a:solidFill>
                <a:effectLst/>
                <a:latin typeface="+mn-lt"/>
                <a:ea typeface="+mn-ea"/>
                <a:cs typeface="+mn-cs"/>
              </a:rPr>
              <a:t> – To collect student and staff data via quarterly surveys and after meetings/events to ensure that awareness is being raised at the University of Brighton</a:t>
            </a:r>
          </a:p>
          <a:p>
            <a:r>
              <a:rPr lang="en-GB" sz="1200" b="1" i="0" kern="1200" dirty="0" smtClean="0">
                <a:solidFill>
                  <a:schemeClr val="tx1"/>
                </a:solidFill>
                <a:effectLst/>
                <a:latin typeface="+mn-lt"/>
                <a:ea typeface="+mn-ea"/>
                <a:cs typeface="+mn-cs"/>
              </a:rPr>
              <a:t>R</a:t>
            </a:r>
            <a:r>
              <a:rPr lang="en-GB" sz="1200" b="0" i="0" kern="1200" dirty="0" smtClean="0">
                <a:solidFill>
                  <a:schemeClr val="tx1"/>
                </a:solidFill>
                <a:effectLst/>
                <a:latin typeface="+mn-lt"/>
                <a:ea typeface="+mn-ea"/>
                <a:cs typeface="+mn-cs"/>
              </a:rPr>
              <a:t> – To host weekly group meetings where aims and events are discussed and planned at the University of Brighton</a:t>
            </a:r>
          </a:p>
          <a:p>
            <a:r>
              <a:rPr lang="en-GB" sz="1200" b="1" i="0" kern="1200" dirty="0" smtClean="0">
                <a:solidFill>
                  <a:schemeClr val="tx1"/>
                </a:solidFill>
                <a:effectLst/>
                <a:latin typeface="+mn-lt"/>
                <a:ea typeface="+mn-ea"/>
                <a:cs typeface="+mn-cs"/>
              </a:rPr>
              <a:t>T </a:t>
            </a:r>
            <a:r>
              <a:rPr lang="en-GB" sz="1200" b="0" i="0" kern="1200" dirty="0" smtClean="0">
                <a:solidFill>
                  <a:schemeClr val="tx1"/>
                </a:solidFill>
                <a:effectLst/>
                <a:latin typeface="+mn-lt"/>
                <a:ea typeface="+mn-ea"/>
                <a:cs typeface="+mn-cs"/>
              </a:rPr>
              <a:t>- To increase Hedgehog extinction awareness by 20% from the start of the 2021/2022 academic year to the end of it at the University of Brighton</a:t>
            </a:r>
          </a:p>
        </p:txBody>
      </p:sp>
      <p:sp>
        <p:nvSpPr>
          <p:cNvPr id="4" name="Slide Number Placeholder 3"/>
          <p:cNvSpPr>
            <a:spLocks noGrp="1"/>
          </p:cNvSpPr>
          <p:nvPr>
            <p:ph type="sldNum" sz="quarter" idx="10"/>
          </p:nvPr>
        </p:nvSpPr>
        <p:spPr/>
        <p:txBody>
          <a:bodyPr/>
          <a:lstStyle/>
          <a:p>
            <a:fld id="{9EAC65F5-C2AD-4370-AFAC-2788ECEACBB9}" type="slidenum">
              <a:rPr lang="en-GB" smtClean="0"/>
              <a:t>4</a:t>
            </a:fld>
            <a:endParaRPr lang="en-GB"/>
          </a:p>
        </p:txBody>
      </p:sp>
    </p:spTree>
    <p:extLst>
      <p:ext uri="{BB962C8B-B14F-4D97-AF65-F5344CB8AC3E}">
        <p14:creationId xmlns:p14="http://schemas.microsoft.com/office/powerpoint/2010/main" val="16055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Become</a:t>
            </a:r>
            <a:r>
              <a:rPr lang="en-GB" baseline="0" dirty="0" smtClean="0"/>
              <a:t> an expert in the area of your campaign. If you are running a campaign on sustainability, explore this area of campaigning as thoroughly as possible. Facts and figures are always a great way to persuade audiences to believe in your campaign. </a:t>
            </a:r>
          </a:p>
          <a:p>
            <a:endParaRPr lang="en-GB" baseline="0" dirty="0" smtClean="0"/>
          </a:p>
          <a:p>
            <a:r>
              <a:rPr lang="en-GB" dirty="0" smtClean="0"/>
              <a:t>Think</a:t>
            </a:r>
            <a:r>
              <a:rPr lang="en-GB" baseline="0" dirty="0" smtClean="0"/>
              <a:t> about what angle you’re coming from and what information you need to find out. In the next slide I’ll talk about ways in which you can gather this information. </a:t>
            </a:r>
          </a:p>
          <a:p>
            <a:endParaRPr lang="en-GB" baseline="0" dirty="0" smtClean="0"/>
          </a:p>
          <a:p>
            <a:r>
              <a:rPr lang="en-GB" baseline="0" dirty="0" smtClean="0"/>
              <a:t>Also, It’s always good to include your lived experience to make your campaign approach more personable and relatable to others – again a great way of persuading an audience and getting them to believe in your passion.</a:t>
            </a:r>
          </a:p>
          <a:p>
            <a:endParaRPr lang="en-GB" baseline="0" dirty="0" smtClean="0"/>
          </a:p>
        </p:txBody>
      </p:sp>
      <p:sp>
        <p:nvSpPr>
          <p:cNvPr id="4" name="Slide Number Placeholder 3"/>
          <p:cNvSpPr>
            <a:spLocks noGrp="1"/>
          </p:cNvSpPr>
          <p:nvPr>
            <p:ph type="sldNum" sz="quarter" idx="10"/>
          </p:nvPr>
        </p:nvSpPr>
        <p:spPr/>
        <p:txBody>
          <a:bodyPr/>
          <a:lstStyle/>
          <a:p>
            <a:fld id="{9EAC65F5-C2AD-4370-AFAC-2788ECEACBB9}" type="slidenum">
              <a:rPr lang="en-GB" smtClean="0"/>
              <a:t>5</a:t>
            </a:fld>
            <a:endParaRPr lang="en-GB"/>
          </a:p>
        </p:txBody>
      </p:sp>
    </p:spTree>
    <p:extLst>
      <p:ext uri="{BB962C8B-B14F-4D97-AF65-F5344CB8AC3E}">
        <p14:creationId xmlns:p14="http://schemas.microsoft.com/office/powerpoint/2010/main" val="427575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a:t>
            </a:r>
            <a:r>
              <a:rPr lang="en-GB" baseline="0" dirty="0" smtClean="0"/>
              <a:t> a table showing the ways you can gather information and which potential stakeholders you could contact.</a:t>
            </a:r>
          </a:p>
          <a:p>
            <a:endParaRPr lang="en-GB" baseline="0" dirty="0" smtClean="0"/>
          </a:p>
          <a:p>
            <a:r>
              <a:rPr lang="en-GB" baseline="0" dirty="0" smtClean="0"/>
              <a:t>I’ll leave it up for a second so you can take a look for yourself…</a:t>
            </a:r>
            <a:endParaRPr lang="en-GB" dirty="0"/>
          </a:p>
        </p:txBody>
      </p:sp>
      <p:sp>
        <p:nvSpPr>
          <p:cNvPr id="4" name="Slide Number Placeholder 3"/>
          <p:cNvSpPr>
            <a:spLocks noGrp="1"/>
          </p:cNvSpPr>
          <p:nvPr>
            <p:ph type="sldNum" sz="quarter" idx="10"/>
          </p:nvPr>
        </p:nvSpPr>
        <p:spPr/>
        <p:txBody>
          <a:bodyPr/>
          <a:lstStyle/>
          <a:p>
            <a:fld id="{9EAC65F5-C2AD-4370-AFAC-2788ECEACBB9}" type="slidenum">
              <a:rPr lang="en-GB" smtClean="0"/>
              <a:t>6</a:t>
            </a:fld>
            <a:endParaRPr lang="en-GB"/>
          </a:p>
        </p:txBody>
      </p:sp>
    </p:spTree>
    <p:extLst>
      <p:ext uri="{BB962C8B-B14F-4D97-AF65-F5344CB8AC3E}">
        <p14:creationId xmlns:p14="http://schemas.microsoft.com/office/powerpoint/2010/main" val="236349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For a campaign to be successful you need to establish what resources and support you need and what you currently have.</a:t>
            </a:r>
          </a:p>
          <a:p>
            <a:pPr marL="0" lvl="0" indent="0" algn="l" rtl="0">
              <a:spcBef>
                <a:spcPts val="0"/>
              </a:spcBef>
              <a:spcAft>
                <a:spcPts val="0"/>
              </a:spcAft>
              <a:buNone/>
            </a:pPr>
            <a:endParaRPr lang="en-GB" sz="1200" b="1" i="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1" i="0" dirty="0" smtClean="0">
                <a:solidFill>
                  <a:schemeClr val="dk1"/>
                </a:solidFill>
                <a:latin typeface="+mn-lt"/>
                <a:ea typeface="Calibri"/>
                <a:cs typeface="Calibri"/>
                <a:sym typeface="Calibri"/>
              </a:rPr>
              <a:t>When planning </a:t>
            </a:r>
            <a:r>
              <a:rPr lang="en-GB" sz="1200" b="0" i="0" dirty="0" smtClean="0">
                <a:solidFill>
                  <a:schemeClr val="dk1"/>
                </a:solidFill>
                <a:latin typeface="+mn-lt"/>
                <a:ea typeface="Calibri"/>
                <a:cs typeface="Calibri"/>
                <a:sym typeface="Calibri"/>
              </a:rPr>
              <a:t>a campaign, start by sitting down and considering all of the resources available to you; there are the physical resources such as budget and materials (tables for a stall, paper for marketing materials - anything you can use to add to your campaign), however, people also count as a resource.</a:t>
            </a:r>
            <a:r>
              <a:rPr lang="en-GB" sz="1200" b="0" i="0" baseline="0" dirty="0" smtClean="0">
                <a:solidFill>
                  <a:schemeClr val="dk1"/>
                </a:solidFill>
                <a:latin typeface="+mn-lt"/>
                <a:ea typeface="Calibri"/>
                <a:cs typeface="Calibri"/>
                <a:sym typeface="Calibri"/>
              </a:rPr>
              <a:t> </a:t>
            </a:r>
          </a:p>
          <a:p>
            <a:pPr marL="0" lvl="0" indent="0" algn="l" rtl="0">
              <a:spcBef>
                <a:spcPts val="0"/>
              </a:spcBef>
              <a:spcAft>
                <a:spcPts val="0"/>
              </a:spcAft>
              <a:buNone/>
            </a:pPr>
            <a:r>
              <a:rPr lang="en-GB" sz="1200" b="0" i="0" baseline="0" dirty="0" smtClean="0">
                <a:solidFill>
                  <a:schemeClr val="dk1"/>
                </a:solidFill>
                <a:latin typeface="+mn-lt"/>
                <a:ea typeface="Calibri"/>
                <a:cs typeface="Calibri"/>
                <a:sym typeface="Calibri"/>
              </a:rPr>
              <a:t>Consider who is willing to be involved in this and organise activities. </a:t>
            </a:r>
          </a:p>
          <a:p>
            <a:pPr marL="0" lvl="0" indent="0" algn="l" rtl="0">
              <a:spcBef>
                <a:spcPts val="0"/>
              </a:spcBef>
              <a:spcAft>
                <a:spcPts val="0"/>
              </a:spcAft>
              <a:buNone/>
            </a:pPr>
            <a:endParaRPr lang="en-GB" sz="1200" b="0" i="0" baseline="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baseline="0" dirty="0" smtClean="0">
                <a:solidFill>
                  <a:schemeClr val="dk1"/>
                </a:solidFill>
                <a:latin typeface="+mn-lt"/>
                <a:ea typeface="Calibri"/>
                <a:cs typeface="Calibri"/>
                <a:sym typeface="Calibri"/>
              </a:rPr>
              <a:t>Finally </a:t>
            </a:r>
            <a:r>
              <a:rPr lang="en-GB" sz="1200" b="0" i="0" dirty="0" smtClean="0">
                <a:solidFill>
                  <a:schemeClr val="dk1"/>
                </a:solidFill>
                <a:latin typeface="+mn-lt"/>
                <a:ea typeface="Calibri"/>
                <a:cs typeface="Calibri"/>
                <a:sym typeface="Calibri"/>
              </a:rPr>
              <a:t>time-</a:t>
            </a:r>
            <a:r>
              <a:rPr lang="en-GB" sz="1200" b="0" i="0" baseline="0" dirty="0" smtClean="0">
                <a:solidFill>
                  <a:schemeClr val="dk1"/>
                </a:solidFill>
                <a:latin typeface="+mn-lt"/>
                <a:ea typeface="Calibri"/>
                <a:cs typeface="Calibri"/>
                <a:sym typeface="Calibri"/>
              </a:rPr>
              <a:t> be realistic about the amount of time you can put into your campaign. Plan ahead and be aware of how busy terms can get- with everything being online at the moment you can take full advantage and start prepping materials and scheduling posts in advance. </a:t>
            </a:r>
          </a:p>
          <a:p>
            <a:pPr marL="0" lvl="0" indent="0" algn="l" rtl="0">
              <a:spcBef>
                <a:spcPts val="0"/>
              </a:spcBef>
              <a:spcAft>
                <a:spcPts val="0"/>
              </a:spcAft>
              <a:buNone/>
            </a:pPr>
            <a:endParaRPr lang="en-GB" sz="1200" b="0" i="0" baseline="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baseline="0" dirty="0" smtClean="0">
                <a:solidFill>
                  <a:schemeClr val="dk1"/>
                </a:solidFill>
                <a:latin typeface="+mn-lt"/>
                <a:ea typeface="Calibri"/>
                <a:cs typeface="Calibri"/>
                <a:sym typeface="Calibri"/>
              </a:rPr>
              <a:t>Then consider what you might need- r</a:t>
            </a:r>
            <a:r>
              <a:rPr lang="en-GB" sz="1200" b="0" i="0" dirty="0" smtClean="0">
                <a:solidFill>
                  <a:schemeClr val="dk1"/>
                </a:solidFill>
                <a:latin typeface="+mn-lt"/>
                <a:ea typeface="Calibri"/>
                <a:cs typeface="Calibri"/>
                <a:sym typeface="Calibri"/>
              </a:rPr>
              <a:t>esearch other campaigns, both locally and nationally, for inspiration and guidance on</a:t>
            </a:r>
            <a:r>
              <a:rPr lang="en-GB" sz="1200" b="0" i="0" baseline="0" dirty="0" smtClean="0">
                <a:solidFill>
                  <a:schemeClr val="dk1"/>
                </a:solidFill>
                <a:latin typeface="+mn-lt"/>
                <a:ea typeface="Calibri"/>
                <a:cs typeface="Calibri"/>
                <a:sym typeface="Calibri"/>
              </a:rPr>
              <a:t> what resources you might need, for example do you need an online space for your campaign (fb page/ website (( you can use free/ paid host pages, or the </a:t>
            </a:r>
            <a:r>
              <a:rPr lang="en-GB" sz="1200" b="0" i="0" baseline="0" dirty="0" err="1" smtClean="0">
                <a:solidFill>
                  <a:schemeClr val="dk1"/>
                </a:solidFill>
                <a:latin typeface="+mn-lt"/>
                <a:ea typeface="Calibri"/>
                <a:cs typeface="Calibri"/>
                <a:sym typeface="Calibri"/>
              </a:rPr>
              <a:t>su</a:t>
            </a:r>
            <a:r>
              <a:rPr lang="en-GB" sz="1200" b="0" i="0" baseline="0" dirty="0" smtClean="0">
                <a:solidFill>
                  <a:schemeClr val="dk1"/>
                </a:solidFill>
                <a:latin typeface="+mn-lt"/>
                <a:ea typeface="Calibri"/>
                <a:cs typeface="Calibri"/>
                <a:sym typeface="Calibri"/>
              </a:rPr>
              <a:t> can collaborate campaign and you use our website as a space) </a:t>
            </a:r>
            <a:endParaRPr lang="en-GB" dirty="0" smtClean="0"/>
          </a:p>
          <a:p>
            <a:pPr marL="0" lvl="0" indent="0" algn="l" rtl="0">
              <a:spcBef>
                <a:spcPts val="0"/>
              </a:spcBef>
              <a:spcAft>
                <a:spcPts val="0"/>
              </a:spcAft>
              <a:buNone/>
            </a:pPr>
            <a:endParaRPr lang="en-GB" sz="1200" b="0" i="0" dirty="0" smtClean="0">
              <a:solidFill>
                <a:schemeClr val="dk1"/>
              </a:solidFill>
              <a:latin typeface="+mn-lt"/>
              <a:ea typeface="Calibri"/>
              <a:cs typeface="Calibri"/>
              <a:sym typeface="Calibri"/>
            </a:endParaRPr>
          </a:p>
          <a:p>
            <a:pPr marL="0" lvl="0" indent="0" algn="l" rtl="0">
              <a:spcBef>
                <a:spcPts val="0"/>
              </a:spcBef>
              <a:spcAft>
                <a:spcPts val="0"/>
              </a:spcAft>
              <a:buNone/>
            </a:pPr>
            <a:r>
              <a:rPr lang="en-GB" sz="1200" b="0" i="0" dirty="0" smtClean="0">
                <a:solidFill>
                  <a:schemeClr val="dk1"/>
                </a:solidFill>
                <a:latin typeface="+mn-lt"/>
                <a:ea typeface="Calibri"/>
                <a:cs typeface="Calibri"/>
                <a:sym typeface="Calibri"/>
              </a:rPr>
              <a:t>Another key resource</a:t>
            </a:r>
            <a:r>
              <a:rPr lang="en-GB" sz="1200" b="0" i="0" baseline="0" dirty="0" smtClean="0">
                <a:solidFill>
                  <a:schemeClr val="dk1"/>
                </a:solidFill>
                <a:latin typeface="+mn-lt"/>
                <a:ea typeface="Calibri"/>
                <a:cs typeface="Calibri"/>
                <a:sym typeface="Calibri"/>
              </a:rPr>
              <a:t> often forgotten is peoples support. </a:t>
            </a:r>
            <a:r>
              <a:rPr lang="en-GB" sz="1200" b="0" i="0" dirty="0" smtClean="0">
                <a:solidFill>
                  <a:schemeClr val="dk1"/>
                </a:solidFill>
                <a:latin typeface="+mn-lt"/>
                <a:ea typeface="Calibri"/>
                <a:cs typeface="Calibri"/>
                <a:sym typeface="Calibri"/>
              </a:rPr>
              <a:t>Campaigns often recruit advocates and allies to help promote their caus</a:t>
            </a:r>
            <a:r>
              <a:rPr lang="en-GB" sz="1200" b="0" i="0" baseline="0" dirty="0" smtClean="0">
                <a:solidFill>
                  <a:schemeClr val="dk1"/>
                </a:solidFill>
                <a:latin typeface="+mn-lt"/>
                <a:ea typeface="Calibri"/>
                <a:cs typeface="Calibri"/>
                <a:sym typeface="Calibri"/>
              </a:rPr>
              <a:t>e. In a COVID situation this can be done over zoom or Microsoft teams (all Brighton students have access to them).</a:t>
            </a:r>
          </a:p>
          <a:p>
            <a:pPr marL="0" lvl="0" indent="0" algn="l" rtl="0">
              <a:spcBef>
                <a:spcPts val="0"/>
              </a:spcBef>
              <a:spcAft>
                <a:spcPts val="0"/>
              </a:spcAft>
              <a:buNone/>
            </a:pPr>
            <a:r>
              <a:rPr lang="en-GB" sz="1200" b="0" i="0" baseline="0" dirty="0" smtClean="0">
                <a:solidFill>
                  <a:schemeClr val="dk1"/>
                </a:solidFill>
                <a:latin typeface="+mn-lt"/>
                <a:ea typeface="Calibri"/>
                <a:cs typeface="Calibri"/>
                <a:sym typeface="Calibri"/>
              </a:rPr>
              <a:t>You could run an open meeting or information session calling for people who are interested to attend, and run a mini workshop on why the issue is important and how they can get involved. </a:t>
            </a:r>
            <a:endParaRPr lang="en-GB" dirty="0" smtClean="0"/>
          </a:p>
        </p:txBody>
      </p:sp>
      <p:sp>
        <p:nvSpPr>
          <p:cNvPr id="4" name="Slide Number Placeholder 3"/>
          <p:cNvSpPr>
            <a:spLocks noGrp="1"/>
          </p:cNvSpPr>
          <p:nvPr>
            <p:ph type="sldNum" sz="quarter" idx="10"/>
          </p:nvPr>
        </p:nvSpPr>
        <p:spPr/>
        <p:txBody>
          <a:bodyPr/>
          <a:lstStyle/>
          <a:p>
            <a:fld id="{9EAC65F5-C2AD-4370-AFAC-2788ECEACBB9}" type="slidenum">
              <a:rPr lang="en-GB" smtClean="0"/>
              <a:t>7</a:t>
            </a:fld>
            <a:endParaRPr lang="en-GB"/>
          </a:p>
        </p:txBody>
      </p:sp>
    </p:spTree>
    <p:extLst>
      <p:ext uri="{BB962C8B-B14F-4D97-AF65-F5344CB8AC3E}">
        <p14:creationId xmlns:p14="http://schemas.microsoft.com/office/powerpoint/2010/main" val="360733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A way to help you gain more supporters is</a:t>
            </a:r>
            <a:r>
              <a:rPr lang="en-GB" baseline="0" dirty="0" smtClean="0"/>
              <a:t> to use the spectrum of allies.</a:t>
            </a:r>
          </a:p>
          <a:p>
            <a:pPr marL="0" lvl="0" indent="0" algn="l" rtl="0">
              <a:spcBef>
                <a:spcPts val="0"/>
              </a:spcBef>
              <a:spcAft>
                <a:spcPts val="0"/>
              </a:spcAft>
              <a:buNone/>
            </a:pPr>
            <a:endParaRPr lang="en-GB" baseline="0" dirty="0" smtClean="0"/>
          </a:p>
          <a:p>
            <a:r>
              <a:rPr lang="en-GB" sz="1200" b="0" i="0" u="none" strike="noStrike" cap="none" dirty="0" smtClean="0">
                <a:solidFill>
                  <a:schemeClr val="dk1"/>
                </a:solidFill>
                <a:effectLst/>
                <a:latin typeface="+mn-lt"/>
                <a:ea typeface="Calibri"/>
                <a:cs typeface="Calibri"/>
                <a:sym typeface="Calibri"/>
              </a:rPr>
              <a:t>As mentioned in the last slide, Campaigns often recruit advocates or allies to help promote their cause.</a:t>
            </a:r>
          </a:p>
          <a:p>
            <a:endParaRPr lang="en-GB" sz="1200" b="0" i="0" u="none" strike="noStrike" cap="none" dirty="0" smtClean="0">
              <a:solidFill>
                <a:schemeClr val="dk1"/>
              </a:solidFill>
              <a:effectLst/>
              <a:latin typeface="+mn-lt"/>
              <a:ea typeface="Calibri"/>
              <a:cs typeface="Calibri"/>
              <a:sym typeface="Calibri"/>
            </a:endParaRPr>
          </a:p>
          <a:p>
            <a:r>
              <a:rPr lang="en-GB" sz="1200" b="0" i="0" u="none" strike="noStrike" cap="none" dirty="0" smtClean="0">
                <a:solidFill>
                  <a:schemeClr val="dk1"/>
                </a:solidFill>
                <a:effectLst/>
                <a:latin typeface="+mn-lt"/>
                <a:ea typeface="Calibri"/>
                <a:cs typeface="Calibri"/>
                <a:sym typeface="Calibri"/>
              </a:rPr>
              <a:t>This</a:t>
            </a:r>
            <a:r>
              <a:rPr lang="en-GB" sz="1200" b="0" i="0" u="none" strike="noStrike" cap="none" baseline="0" dirty="0" smtClean="0">
                <a:solidFill>
                  <a:schemeClr val="dk1"/>
                </a:solidFill>
                <a:effectLst/>
                <a:latin typeface="+mn-lt"/>
                <a:ea typeface="Calibri"/>
                <a:cs typeface="Calibri"/>
                <a:sym typeface="Calibri"/>
              </a:rPr>
              <a:t> </a:t>
            </a:r>
            <a:r>
              <a:rPr lang="en-GB" sz="1200" b="0" i="0" u="none" strike="noStrike" cap="none" dirty="0" smtClean="0">
                <a:solidFill>
                  <a:schemeClr val="dk1"/>
                </a:solidFill>
                <a:effectLst/>
                <a:latin typeface="+mn-lt"/>
                <a:ea typeface="Calibri"/>
                <a:cs typeface="Calibri"/>
                <a:sym typeface="Calibri"/>
              </a:rPr>
              <a:t>tool can help you think about the people you have access to that can help support your campaign as well as the people that still need convincing.</a:t>
            </a:r>
          </a:p>
          <a:p>
            <a:endParaRPr lang="en-GB" sz="1200" b="0" i="0" u="none" strike="noStrike" cap="none" dirty="0" smtClean="0">
              <a:solidFill>
                <a:schemeClr val="dk1"/>
              </a:solidFill>
              <a:effectLst/>
              <a:latin typeface="+mn-lt"/>
              <a:ea typeface="Calibri"/>
              <a:cs typeface="Calibri"/>
              <a:sym typeface="Calibri"/>
            </a:endParaRPr>
          </a:p>
          <a:p>
            <a:r>
              <a:rPr lang="en-GB" sz="1200" b="0" i="0" u="none" strike="noStrike" cap="none" dirty="0" smtClean="0">
                <a:solidFill>
                  <a:schemeClr val="dk1"/>
                </a:solidFill>
                <a:effectLst/>
                <a:latin typeface="+mn-lt"/>
                <a:ea typeface="Calibri"/>
                <a:cs typeface="Calibri"/>
                <a:sym typeface="Calibri"/>
              </a:rPr>
              <a:t>Move from wedge to wedge placing different individuals or groups in each wedge. You can then start to design actions or tactics to move your people from one wedge to the left.</a:t>
            </a:r>
          </a:p>
          <a:p>
            <a:endParaRPr lang="en-GB" sz="1200" b="0" i="0" u="none" strike="noStrike" cap="none" dirty="0" smtClean="0">
              <a:solidFill>
                <a:schemeClr val="dk1"/>
              </a:solidFill>
              <a:effectLst/>
              <a:latin typeface="+mn-lt"/>
              <a:ea typeface="Calibri"/>
              <a:cs typeface="Calibri"/>
              <a:sym typeface="Calibri"/>
            </a:endParaRPr>
          </a:p>
          <a:p>
            <a:r>
              <a:rPr lang="en-GB" sz="1200" b="0" i="0" u="none" strike="noStrike" cap="none" dirty="0" smtClean="0">
                <a:solidFill>
                  <a:schemeClr val="dk1"/>
                </a:solidFill>
                <a:effectLst/>
                <a:latin typeface="+mn-lt"/>
                <a:ea typeface="Calibri"/>
                <a:cs typeface="Calibri"/>
                <a:sym typeface="Calibri"/>
              </a:rPr>
              <a:t>*For this tool to work effectively you need to be specific, ‘the public’ is too broad and your campaign actions might not be as effective.</a:t>
            </a:r>
          </a:p>
          <a:p>
            <a:endParaRPr lang="en-GB" sz="1200" b="0" i="0" u="none" strike="noStrike" cap="none" dirty="0" smtClean="0">
              <a:solidFill>
                <a:schemeClr val="dk1"/>
              </a:solidFill>
              <a:effectLst/>
              <a:latin typeface="+mn-lt"/>
              <a:ea typeface="Calibri"/>
              <a:cs typeface="Calibri"/>
              <a:sym typeface="Calibri"/>
            </a:endParaRPr>
          </a:p>
          <a:p>
            <a:r>
              <a:rPr lang="en-GB" sz="1200" b="1" i="0" u="none" strike="noStrike" cap="none" dirty="0" smtClean="0">
                <a:solidFill>
                  <a:schemeClr val="dk1"/>
                </a:solidFill>
                <a:effectLst/>
                <a:latin typeface="+mn-lt"/>
                <a:ea typeface="Calibri"/>
                <a:cs typeface="Calibri"/>
                <a:sym typeface="Calibri"/>
              </a:rPr>
              <a:t>Active support:</a:t>
            </a:r>
            <a:r>
              <a:rPr lang="en-GB" sz="1200" b="0" i="0" u="none" strike="noStrike" cap="none" dirty="0" smtClean="0">
                <a:solidFill>
                  <a:schemeClr val="dk1"/>
                </a:solidFill>
                <a:effectLst/>
                <a:latin typeface="+mn-lt"/>
                <a:ea typeface="Calibri"/>
                <a:cs typeface="Calibri"/>
                <a:sym typeface="Calibri"/>
              </a:rPr>
              <a:t> People who agree with you and are organising alongside you</a:t>
            </a:r>
          </a:p>
          <a:p>
            <a:r>
              <a:rPr lang="en-GB" sz="1200" b="1" i="0" u="none" strike="noStrike" cap="none" dirty="0" smtClean="0">
                <a:solidFill>
                  <a:schemeClr val="dk1"/>
                </a:solidFill>
                <a:effectLst/>
                <a:latin typeface="+mn-lt"/>
                <a:ea typeface="Calibri"/>
                <a:cs typeface="Calibri"/>
                <a:sym typeface="Calibri"/>
              </a:rPr>
              <a:t>Passive support:</a:t>
            </a:r>
            <a:r>
              <a:rPr lang="en-GB" sz="1200" b="0" i="0" u="none" strike="noStrike" cap="none" dirty="0" smtClean="0">
                <a:solidFill>
                  <a:schemeClr val="dk1"/>
                </a:solidFill>
                <a:effectLst/>
                <a:latin typeface="+mn-lt"/>
                <a:ea typeface="Calibri"/>
                <a:cs typeface="Calibri"/>
                <a:sym typeface="Calibri"/>
              </a:rPr>
              <a:t> People who agree but aren’t doing anything about it (yet!)</a:t>
            </a:r>
          </a:p>
          <a:p>
            <a:r>
              <a:rPr lang="en-GB" sz="1200" b="1" i="0" u="none" strike="noStrike" cap="none" dirty="0" smtClean="0">
                <a:solidFill>
                  <a:schemeClr val="dk1"/>
                </a:solidFill>
                <a:effectLst/>
                <a:latin typeface="+mn-lt"/>
                <a:ea typeface="Calibri"/>
                <a:cs typeface="Calibri"/>
                <a:sym typeface="Calibri"/>
              </a:rPr>
              <a:t>Neutrals:</a:t>
            </a:r>
            <a:r>
              <a:rPr lang="en-GB" sz="1200" b="0" i="0" u="none" strike="noStrike" cap="none" dirty="0" smtClean="0">
                <a:solidFill>
                  <a:schemeClr val="dk1"/>
                </a:solidFill>
                <a:effectLst/>
                <a:latin typeface="+mn-lt"/>
                <a:ea typeface="Calibri"/>
                <a:cs typeface="Calibri"/>
                <a:sym typeface="Calibri"/>
              </a:rPr>
              <a:t> People who aren’t sure, or are unengaged (they might just not know about you yet)</a:t>
            </a:r>
          </a:p>
          <a:p>
            <a:r>
              <a:rPr lang="en-GB" sz="1200" b="1" i="0" u="none" strike="noStrike" cap="none" dirty="0" smtClean="0">
                <a:solidFill>
                  <a:schemeClr val="dk1"/>
                </a:solidFill>
                <a:effectLst/>
                <a:latin typeface="+mn-lt"/>
                <a:ea typeface="Calibri"/>
                <a:cs typeface="Calibri"/>
                <a:sym typeface="Calibri"/>
              </a:rPr>
              <a:t>Passive Opposition:</a:t>
            </a:r>
            <a:r>
              <a:rPr lang="en-GB" sz="1200" b="0" i="0" u="none" strike="noStrike" cap="none" dirty="0" smtClean="0">
                <a:solidFill>
                  <a:schemeClr val="dk1"/>
                </a:solidFill>
                <a:effectLst/>
                <a:latin typeface="+mn-lt"/>
                <a:ea typeface="Calibri"/>
                <a:cs typeface="Calibri"/>
                <a:sym typeface="Calibri"/>
              </a:rPr>
              <a:t> People who disagree, but aren’t trying to stop you</a:t>
            </a:r>
          </a:p>
          <a:p>
            <a:r>
              <a:rPr lang="en-GB" sz="1200" b="1" i="0" u="none" strike="noStrike" cap="none" dirty="0" smtClean="0">
                <a:solidFill>
                  <a:schemeClr val="dk1"/>
                </a:solidFill>
                <a:effectLst/>
                <a:latin typeface="+mn-lt"/>
                <a:ea typeface="Calibri"/>
                <a:cs typeface="Calibri"/>
                <a:sym typeface="Calibri"/>
              </a:rPr>
              <a:t>Active opposition</a:t>
            </a:r>
            <a:r>
              <a:rPr lang="en-GB" sz="1200" b="1" i="0" u="none" strike="noStrike" cap="none" smtClean="0">
                <a:solidFill>
                  <a:schemeClr val="dk1"/>
                </a:solidFill>
                <a:effectLst/>
                <a:latin typeface="+mn-lt"/>
                <a:ea typeface="Calibri"/>
                <a:cs typeface="Calibri"/>
                <a:sym typeface="Calibri"/>
              </a:rPr>
              <a:t>:</a:t>
            </a:r>
            <a:r>
              <a:rPr lang="en-GB" sz="1200" b="0" i="0" u="none" strike="noStrike" cap="none" smtClean="0">
                <a:solidFill>
                  <a:schemeClr val="dk1"/>
                </a:solidFill>
                <a:effectLst/>
                <a:latin typeface="+mn-lt"/>
                <a:ea typeface="Calibri"/>
                <a:cs typeface="Calibri"/>
                <a:sym typeface="Calibri"/>
              </a:rPr>
              <a:t> People </a:t>
            </a:r>
            <a:r>
              <a:rPr lang="en-GB" sz="1200" b="0" i="0" u="none" strike="noStrike" cap="none" dirty="0" smtClean="0">
                <a:solidFill>
                  <a:schemeClr val="dk1"/>
                </a:solidFill>
                <a:effectLst/>
                <a:latin typeface="+mn-lt"/>
                <a:ea typeface="Calibri"/>
                <a:cs typeface="Calibri"/>
                <a:sym typeface="Calibri"/>
              </a:rPr>
              <a:t>who have done something to prevent you from reaching your goal</a:t>
            </a:r>
          </a:p>
        </p:txBody>
      </p:sp>
      <p:sp>
        <p:nvSpPr>
          <p:cNvPr id="4" name="Slide Number Placeholder 3"/>
          <p:cNvSpPr>
            <a:spLocks noGrp="1"/>
          </p:cNvSpPr>
          <p:nvPr>
            <p:ph type="sldNum" sz="quarter" idx="10"/>
          </p:nvPr>
        </p:nvSpPr>
        <p:spPr/>
        <p:txBody>
          <a:bodyPr/>
          <a:lstStyle/>
          <a:p>
            <a:fld id="{9EAC65F5-C2AD-4370-AFAC-2788ECEACBB9}" type="slidenum">
              <a:rPr lang="en-GB" smtClean="0"/>
              <a:t>8</a:t>
            </a:fld>
            <a:endParaRPr lang="en-GB"/>
          </a:p>
        </p:txBody>
      </p:sp>
    </p:spTree>
    <p:extLst>
      <p:ext uri="{BB962C8B-B14F-4D97-AF65-F5344CB8AC3E}">
        <p14:creationId xmlns:p14="http://schemas.microsoft.com/office/powerpoint/2010/main" val="405853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smtClean="0">
                <a:solidFill>
                  <a:schemeClr val="dk1"/>
                </a:solidFill>
                <a:effectLst/>
                <a:latin typeface="+mn-lt"/>
                <a:ea typeface="Calibri"/>
                <a:cs typeface="Calibri"/>
                <a:sym typeface="Calibri"/>
              </a:rPr>
              <a:t>The challenge of campaigning can be ensuring momentum isn’t lost so the person/ organisation you are campaigning against continue to feel pressure. </a:t>
            </a:r>
          </a:p>
          <a:p>
            <a:pPr marL="0" lvl="0" indent="0" algn="l" rtl="0">
              <a:spcBef>
                <a:spcPts val="0"/>
              </a:spcBef>
              <a:spcAft>
                <a:spcPts val="0"/>
              </a:spcAft>
              <a:buNone/>
            </a:pPr>
            <a:r>
              <a:rPr lang="en-GB" dirty="0" smtClean="0"/>
              <a:t>Explain power mapping- use key people in the university/ and or student officers</a:t>
            </a:r>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Point</a:t>
            </a:r>
            <a:r>
              <a:rPr lang="en-GB" baseline="0" dirty="0" smtClean="0"/>
              <a:t> out the axes. </a:t>
            </a:r>
          </a:p>
          <a:p>
            <a:pPr marL="0" lvl="0" indent="0" algn="l" rtl="0">
              <a:spcBef>
                <a:spcPts val="0"/>
              </a:spcBef>
              <a:spcAft>
                <a:spcPts val="0"/>
              </a:spcAft>
              <a:buNone/>
            </a:pPr>
            <a:r>
              <a:rPr lang="en-GB" baseline="0" dirty="0" smtClean="0"/>
              <a:t>Then, say you are the student on the right, who strongly agrees – alongside your fellow students who support your cause. As you are leading your campaign and are now aware of your allies and opposing stakeholders, you will use your strategy to target and lobby against the more powerful stakeholders. </a:t>
            </a:r>
          </a:p>
          <a:p>
            <a:pPr marL="0" lvl="0" indent="0" algn="l" rtl="0">
              <a:spcBef>
                <a:spcPts val="0"/>
              </a:spcBef>
              <a:spcAft>
                <a:spcPts val="0"/>
              </a:spcAft>
              <a:buNone/>
            </a:pPr>
            <a:r>
              <a:rPr lang="en-GB" baseline="0" dirty="0" smtClean="0"/>
              <a:t>This strategy will involve getting as many people on your side as possible, likely to be student supporters or allies such as local charities, who can then adopt your methods of targeting and lobbying to increase their involvement and power, ensuring the momentum of your campaign. This will put a lot of pressure on the more powerful opposition and challenge the system they have in place.</a:t>
            </a:r>
            <a:endParaRPr lang="en-GB" dirty="0" smtClean="0"/>
          </a:p>
        </p:txBody>
      </p:sp>
      <p:sp>
        <p:nvSpPr>
          <p:cNvPr id="4" name="Slide Number Placeholder 3"/>
          <p:cNvSpPr>
            <a:spLocks noGrp="1"/>
          </p:cNvSpPr>
          <p:nvPr>
            <p:ph type="sldNum" sz="quarter" idx="10"/>
          </p:nvPr>
        </p:nvSpPr>
        <p:spPr/>
        <p:txBody>
          <a:bodyPr/>
          <a:lstStyle/>
          <a:p>
            <a:fld id="{9EAC65F5-C2AD-4370-AFAC-2788ECEACBB9}" type="slidenum">
              <a:rPr lang="en-GB" smtClean="0"/>
              <a:t>9</a:t>
            </a:fld>
            <a:endParaRPr lang="en-GB"/>
          </a:p>
        </p:txBody>
      </p:sp>
    </p:spTree>
    <p:extLst>
      <p:ext uri="{BB962C8B-B14F-4D97-AF65-F5344CB8AC3E}">
        <p14:creationId xmlns:p14="http://schemas.microsoft.com/office/powerpoint/2010/main" val="213169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23566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F3742D-D2D9-41F7-8138-18000DD10903}"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68517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402505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93356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906321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199809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449864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181710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04469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52602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F3742D-D2D9-41F7-8138-18000DD10903}" type="datetimeFigureOut">
              <a:rPr lang="en-GB" smtClean="0"/>
              <a:t>18/07/2023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164762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F3742D-D2D9-41F7-8138-18000DD10903}"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103605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F3742D-D2D9-41F7-8138-18000DD10903}" type="datetimeFigureOut">
              <a:rPr lang="en-GB" smtClean="0"/>
              <a:t>18/07/2023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35008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3742D-D2D9-41F7-8138-18000DD10903}" type="datetimeFigureOut">
              <a:rPr lang="en-GB" smtClean="0"/>
              <a:t>18/07/2023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130667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3742D-D2D9-41F7-8138-18000DD10903}" type="datetimeFigureOut">
              <a:rPr lang="en-GB" smtClean="0"/>
              <a:t>18/07/2023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396894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F3742D-D2D9-41F7-8138-18000DD10903}"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215090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2F3742D-D2D9-41F7-8138-18000DD10903}" type="datetimeFigureOut">
              <a:rPr lang="en-GB" smtClean="0"/>
              <a:t>18/07/2023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1606E2-F601-4CFC-8480-072F71129D92}" type="slidenum">
              <a:rPr lang="en-GB" smtClean="0"/>
              <a:t>‹#›</a:t>
            </a:fld>
            <a:endParaRPr lang="en-GB"/>
          </a:p>
        </p:txBody>
      </p:sp>
    </p:spTree>
    <p:extLst>
      <p:ext uri="{BB962C8B-B14F-4D97-AF65-F5344CB8AC3E}">
        <p14:creationId xmlns:p14="http://schemas.microsoft.com/office/powerpoint/2010/main" val="239875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F3742D-D2D9-41F7-8138-18000DD10903}" type="datetimeFigureOut">
              <a:rPr lang="en-GB" smtClean="0"/>
              <a:t>18/07/2023</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1606E2-F601-4CFC-8480-072F71129D92}" type="slidenum">
              <a:rPr lang="en-GB" smtClean="0"/>
              <a:t>‹#›</a:t>
            </a:fld>
            <a:endParaRPr lang="en-GB"/>
          </a:p>
        </p:txBody>
      </p:sp>
    </p:spTree>
    <p:extLst>
      <p:ext uri="{BB962C8B-B14F-4D97-AF65-F5344CB8AC3E}">
        <p14:creationId xmlns:p14="http://schemas.microsoft.com/office/powerpoint/2010/main" val="92848432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89369" y="3482802"/>
            <a:ext cx="6356345" cy="1721906"/>
          </a:xfrm>
        </p:spPr>
        <p:txBody>
          <a:bodyPr>
            <a:normAutofit/>
          </a:bodyPr>
          <a:lstStyle/>
          <a:p>
            <a:r>
              <a:rPr lang="en-GB" b="1" dirty="0">
                <a:latin typeface="Arial" panose="020B0604020202020204" pitchFamily="34" charset="0"/>
                <a:cs typeface="Arial" panose="020B0604020202020204" pitchFamily="34" charset="0"/>
              </a:rPr>
              <a:t>An Introduction to Campaigns</a:t>
            </a:r>
          </a:p>
        </p:txBody>
      </p:sp>
      <p:pic>
        <p:nvPicPr>
          <p:cNvPr id="1028" name="Picture 4" descr="https://www.brightonsu.com/assets/site_resources/BSU%20Landscape%202018%20Pant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755" y="1185053"/>
            <a:ext cx="6631930" cy="22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67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1;p21"/>
          <p:cNvSpPr txBox="1"/>
          <p:nvPr/>
        </p:nvSpPr>
        <p:spPr>
          <a:xfrm>
            <a:off x="1901475" y="380546"/>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dirty="0">
                <a:solidFill>
                  <a:schemeClr val="lt1"/>
                </a:solidFill>
                <a:latin typeface="Arial"/>
                <a:ea typeface="Arial"/>
                <a:cs typeface="Arial"/>
                <a:sym typeface="Arial"/>
              </a:rPr>
              <a:t>Step 4: Target and Lobby</a:t>
            </a:r>
            <a:endParaRPr lang="en-GB" sz="3200" dirty="0"/>
          </a:p>
        </p:txBody>
      </p:sp>
      <p:pic>
        <p:nvPicPr>
          <p:cNvPr id="7" name="Google Shape;184;p21" descr="Image result for power mapping">
            <a:extLst>
              <a:ext uri="{FF2B5EF4-FFF2-40B4-BE49-F238E27FC236}">
                <a16:creationId xmlns:a16="http://schemas.microsoft.com/office/drawing/2014/main" id="{BC4425AB-B04E-4464-8171-7C049A16216D}"/>
              </a:ext>
            </a:extLst>
          </p:cNvPr>
          <p:cNvPicPr preferRelativeResize="0"/>
          <p:nvPr/>
        </p:nvPicPr>
        <p:blipFill rotWithShape="1">
          <a:blip r:embed="rId3">
            <a:alphaModFix/>
          </a:blip>
          <a:srcRect/>
          <a:stretch/>
        </p:blipFill>
        <p:spPr>
          <a:xfrm>
            <a:off x="1901475" y="1218816"/>
            <a:ext cx="5561734" cy="4738073"/>
          </a:xfrm>
          <a:prstGeom prst="rect">
            <a:avLst/>
          </a:prstGeom>
          <a:noFill/>
          <a:ln>
            <a:noFill/>
          </a:ln>
        </p:spPr>
      </p:pic>
      <p:pic>
        <p:nvPicPr>
          <p:cNvPr id="9" name="Picture 4" descr="Sam Dale (@SamDale84) | Twitter">
            <a:extLst>
              <a:ext uri="{FF2B5EF4-FFF2-40B4-BE49-F238E27FC236}">
                <a16:creationId xmlns:a16="http://schemas.microsoft.com/office/drawing/2014/main" id="{A762F038-699E-4747-AF43-22503A71D2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21" t="1" r="24191" b="28986"/>
          <a:stretch/>
        </p:blipFill>
        <p:spPr bwMode="auto">
          <a:xfrm>
            <a:off x="5678523" y="3427932"/>
            <a:ext cx="930306" cy="923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artoon Crowd Images, Stock Photos &amp; Vectors | Shutterstock">
            <a:extLst>
              <a:ext uri="{FF2B5EF4-FFF2-40B4-BE49-F238E27FC236}">
                <a16:creationId xmlns:a16="http://schemas.microsoft.com/office/drawing/2014/main" id="{B732109E-A088-4052-B5BF-D50E7B50C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693" y="3336711"/>
            <a:ext cx="2051412" cy="1106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www.brightonsu.com/assets/site_resources/BSU%20Landscape%202018%20Panto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2302" y="3038113"/>
            <a:ext cx="906649" cy="1115875"/>
          </a:xfrm>
          <a:prstGeom prst="rect">
            <a:avLst/>
          </a:prstGeom>
        </p:spPr>
      </p:pic>
    </p:spTree>
    <p:extLst>
      <p:ext uri="{BB962C8B-B14F-4D97-AF65-F5344CB8AC3E}">
        <p14:creationId xmlns:p14="http://schemas.microsoft.com/office/powerpoint/2010/main" val="1925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6F34AB-3419-4060-B28F-6052CFEBB814}"/>
              </a:ext>
            </a:extLst>
          </p:cNvPr>
          <p:cNvSpPr txBox="1"/>
          <p:nvPr/>
        </p:nvSpPr>
        <p:spPr>
          <a:xfrm>
            <a:off x="1630422" y="1715238"/>
            <a:ext cx="7259537" cy="4093428"/>
          </a:xfrm>
          <a:prstGeom prst="rect">
            <a:avLst/>
          </a:prstGeom>
          <a:noFill/>
        </p:spPr>
        <p:txBody>
          <a:bodyPr wrap="square" rtlCol="0">
            <a:spAutoFit/>
          </a:bodyPr>
          <a:lstStyle/>
          <a:p>
            <a:r>
              <a:rPr lang="en-GB" sz="2000" b="1" i="0" dirty="0">
                <a:solidFill>
                  <a:srgbClr val="009999"/>
                </a:solidFill>
                <a:effectLst/>
                <a:latin typeface="Arial" panose="020B0604020202020204" pitchFamily="34" charset="0"/>
                <a:cs typeface="Arial" panose="020B0604020202020204" pitchFamily="34" charset="0"/>
              </a:rPr>
              <a:t>ANGER</a:t>
            </a:r>
            <a:r>
              <a:rPr lang="en-GB" sz="2000" b="0" i="0" dirty="0">
                <a:solidFill>
                  <a:srgbClr val="666666"/>
                </a:solidFill>
                <a:effectLst/>
                <a:latin typeface="Arial" panose="020B0604020202020204" pitchFamily="34" charset="0"/>
                <a:cs typeface="Arial" panose="020B0604020202020204" pitchFamily="34" charset="0"/>
              </a:rPr>
              <a:t>– righteous anger – people need to feel that someone/ something is taking advantage of them. People need to feel injustice.</a:t>
            </a:r>
          </a:p>
          <a:p>
            <a:endParaRPr lang="en-GB" sz="2000" dirty="0">
              <a:latin typeface="Arial" panose="020B0604020202020204" pitchFamily="34" charset="0"/>
              <a:cs typeface="Arial" panose="020B0604020202020204" pitchFamily="34" charset="0"/>
            </a:endParaRPr>
          </a:p>
          <a:p>
            <a:r>
              <a:rPr lang="en-GB" sz="2000" dirty="0">
                <a:solidFill>
                  <a:srgbClr val="7030A0"/>
                </a:solidFill>
                <a:latin typeface="Arial" panose="020B0604020202020204" pitchFamily="34" charset="0"/>
                <a:cs typeface="Arial" panose="020B0604020202020204" pitchFamily="34" charset="0"/>
              </a:rPr>
              <a:t/>
            </a:r>
            <a:br>
              <a:rPr lang="en-GB" sz="2000" dirty="0">
                <a:solidFill>
                  <a:srgbClr val="7030A0"/>
                </a:solidFill>
                <a:latin typeface="Arial" panose="020B0604020202020204" pitchFamily="34" charset="0"/>
                <a:cs typeface="Arial" panose="020B0604020202020204" pitchFamily="34" charset="0"/>
              </a:rPr>
            </a:br>
            <a:r>
              <a:rPr lang="en-GB" sz="2000" b="1" i="0" dirty="0">
                <a:solidFill>
                  <a:srgbClr val="009999"/>
                </a:solidFill>
                <a:effectLst/>
                <a:latin typeface="Arial" panose="020B0604020202020204" pitchFamily="34" charset="0"/>
                <a:cs typeface="Arial" panose="020B0604020202020204" pitchFamily="34" charset="0"/>
              </a:rPr>
              <a:t>HOPE</a:t>
            </a:r>
            <a:r>
              <a:rPr lang="en-GB" sz="2000" b="0" i="0" dirty="0">
                <a:solidFill>
                  <a:srgbClr val="7030A0"/>
                </a:solidFill>
                <a:effectLst/>
                <a:latin typeface="Arial" panose="020B0604020202020204" pitchFamily="34" charset="0"/>
                <a:cs typeface="Arial" panose="020B0604020202020204" pitchFamily="34" charset="0"/>
              </a:rPr>
              <a:t> </a:t>
            </a:r>
            <a:r>
              <a:rPr lang="en-GB" sz="2000" b="0" i="0" dirty="0">
                <a:solidFill>
                  <a:srgbClr val="666666"/>
                </a:solidFill>
                <a:effectLst/>
                <a:latin typeface="Arial" panose="020B0604020202020204" pitchFamily="34" charset="0"/>
                <a:cs typeface="Arial" panose="020B0604020202020204" pitchFamily="34" charset="0"/>
              </a:rPr>
              <a:t>– people need to feel that things can get better.</a:t>
            </a:r>
          </a:p>
          <a:p>
            <a:endParaRPr lang="en-GB" sz="2000" b="0" i="0" dirty="0">
              <a:solidFill>
                <a:srgbClr val="666666"/>
              </a:solidFill>
              <a:effectLst/>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b="1" i="0" dirty="0" smtClean="0">
                <a:solidFill>
                  <a:srgbClr val="009999"/>
                </a:solidFill>
                <a:effectLst/>
                <a:latin typeface="Arial" panose="020B0604020202020204" pitchFamily="34" charset="0"/>
                <a:cs typeface="Arial" panose="020B0604020202020204" pitchFamily="34" charset="0"/>
              </a:rPr>
              <a:t>ACTION</a:t>
            </a:r>
            <a:r>
              <a:rPr lang="en-GB" sz="2000" b="0" i="0" dirty="0">
                <a:solidFill>
                  <a:srgbClr val="666666"/>
                </a:solidFill>
                <a:effectLst/>
                <a:latin typeface="Arial" panose="020B0604020202020204" pitchFamily="34" charset="0"/>
                <a:cs typeface="Arial" panose="020B0604020202020204" pitchFamily="34" charset="0"/>
              </a:rPr>
              <a:t> – people need to see that time to move is NOW, later or tomorrow will be too late</a:t>
            </a:r>
          </a:p>
          <a:p>
            <a:endParaRPr lang="en-GB" sz="2000" dirty="0">
              <a:solidFill>
                <a:srgbClr val="666666"/>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b="1" i="0" u="sng" dirty="0">
                <a:solidFill>
                  <a:srgbClr val="009999"/>
                </a:solidFill>
                <a:effectLst/>
                <a:latin typeface="Arial" panose="020B0604020202020204" pitchFamily="34" charset="0"/>
                <a:cs typeface="Arial" panose="020B0604020202020204" pitchFamily="34" charset="0"/>
              </a:rPr>
              <a:t>YOU</a:t>
            </a:r>
            <a:r>
              <a:rPr lang="en-GB" sz="2000" b="0" i="0" dirty="0">
                <a:solidFill>
                  <a:srgbClr val="666666"/>
                </a:solidFill>
                <a:effectLst/>
                <a:latin typeface="Arial" panose="020B0604020202020204" pitchFamily="34" charset="0"/>
                <a:cs typeface="Arial" panose="020B0604020202020204" pitchFamily="34" charset="0"/>
              </a:rPr>
              <a:t> can make a difference!</a:t>
            </a:r>
            <a:endParaRPr lang="en-GB" sz="2000" dirty="0">
              <a:latin typeface="Arial" panose="020B0604020202020204" pitchFamily="34" charset="0"/>
              <a:cs typeface="Arial" panose="020B0604020202020204" pitchFamily="34" charset="0"/>
            </a:endParaRPr>
          </a:p>
        </p:txBody>
      </p:sp>
      <p:sp>
        <p:nvSpPr>
          <p:cNvPr id="7" name="Google Shape;181;p21"/>
          <p:cNvSpPr txBox="1"/>
          <p:nvPr/>
        </p:nvSpPr>
        <p:spPr>
          <a:xfrm>
            <a:off x="1901474" y="425516"/>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a:solidFill>
                  <a:schemeClr val="lt1"/>
                </a:solidFill>
                <a:latin typeface="Arial"/>
                <a:ea typeface="Arial"/>
                <a:cs typeface="Arial"/>
                <a:sym typeface="Arial"/>
              </a:rPr>
              <a:t>Step 4: Target and Lobby</a:t>
            </a:r>
            <a:endParaRPr lang="en-GB" sz="3200" dirty="0"/>
          </a:p>
        </p:txBody>
      </p:sp>
      <p:pic>
        <p:nvPicPr>
          <p:cNvPr id="8" name="Picture 7" descr="https://www.brightonsu.com/assets/site_resources/BSU%20Landscape%202018%20Pant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5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2;p22"/>
          <p:cNvSpPr txBox="1"/>
          <p:nvPr/>
        </p:nvSpPr>
        <p:spPr>
          <a:xfrm>
            <a:off x="2015635" y="400739"/>
            <a:ext cx="5657528" cy="6389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00" b="1">
              <a:solidFill>
                <a:schemeClr val="lt1"/>
              </a:solidFill>
              <a:latin typeface="Arial"/>
              <a:ea typeface="Arial"/>
              <a:cs typeface="Arial"/>
              <a:sym typeface="Arial"/>
            </a:endParaRPr>
          </a:p>
        </p:txBody>
      </p:sp>
      <p:pic>
        <p:nvPicPr>
          <p:cNvPr id="7" name="Google Shape;194;p22" descr="packing GIF"/>
          <p:cNvPicPr preferRelativeResize="0"/>
          <p:nvPr/>
        </p:nvPicPr>
        <p:blipFill rotWithShape="1">
          <a:blip r:embed="rId3">
            <a:alphaModFix/>
          </a:blip>
          <a:srcRect/>
          <a:stretch/>
        </p:blipFill>
        <p:spPr>
          <a:xfrm>
            <a:off x="5563216" y="1396234"/>
            <a:ext cx="4743450" cy="2371726"/>
          </a:xfrm>
          <a:prstGeom prst="rect">
            <a:avLst/>
          </a:prstGeom>
          <a:noFill/>
          <a:ln>
            <a:noFill/>
          </a:ln>
        </p:spPr>
      </p:pic>
      <p:sp>
        <p:nvSpPr>
          <p:cNvPr id="8" name="Google Shape;195;p22"/>
          <p:cNvSpPr txBox="1"/>
          <p:nvPr/>
        </p:nvSpPr>
        <p:spPr>
          <a:xfrm>
            <a:off x="1992261" y="1396234"/>
            <a:ext cx="4520711" cy="6124754"/>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A shaving mirror</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Mosquito netting</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20 litre can of water</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Case of army rations</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Map of Pacific Ocean</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Floating seat cushion</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7.5 litre can of petrol</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Small radio</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Plastic sheeting</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Shark </a:t>
            </a:r>
            <a:r>
              <a:rPr lang="en-GB" sz="2000" dirty="0" smtClean="0">
                <a:solidFill>
                  <a:schemeClr val="dk1"/>
                </a:solidFill>
                <a:latin typeface="Calibri"/>
                <a:ea typeface="Calibri"/>
                <a:cs typeface="Calibri"/>
                <a:sym typeface="Calibri"/>
              </a:rPr>
              <a:t>repellent</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2 </a:t>
            </a:r>
            <a:r>
              <a:rPr lang="en-GB" sz="2000" dirty="0" smtClean="0">
                <a:solidFill>
                  <a:schemeClr val="dk1"/>
                </a:solidFill>
                <a:latin typeface="Calibri"/>
                <a:ea typeface="Calibri"/>
                <a:cs typeface="Calibri"/>
                <a:sym typeface="Calibri"/>
              </a:rPr>
              <a:t>litres </a:t>
            </a:r>
            <a:r>
              <a:rPr lang="en-GB" sz="2000" dirty="0">
                <a:solidFill>
                  <a:schemeClr val="dk1"/>
                </a:solidFill>
                <a:latin typeface="Calibri"/>
                <a:ea typeface="Calibri"/>
                <a:cs typeface="Calibri"/>
                <a:sym typeface="Calibri"/>
              </a:rPr>
              <a:t>of rum</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5m rope</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2 boxes of </a:t>
            </a:r>
            <a:r>
              <a:rPr lang="en-GB" sz="2000" dirty="0" err="1" smtClean="0">
                <a:solidFill>
                  <a:schemeClr val="dk1"/>
                </a:solidFill>
                <a:latin typeface="Calibri"/>
                <a:ea typeface="Calibri"/>
                <a:cs typeface="Calibri"/>
                <a:sym typeface="Calibri"/>
              </a:rPr>
              <a:t>Maltesers</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Fishing kit</a:t>
            </a:r>
            <a:endParaRPr dirty="0"/>
          </a:p>
          <a:p>
            <a:pPr marL="457200" marR="0" lvl="0" indent="-457200" algn="l" rtl="0">
              <a:spcBef>
                <a:spcPts val="0"/>
              </a:spcBef>
              <a:spcAft>
                <a:spcPts val="0"/>
              </a:spcAft>
              <a:buClr>
                <a:schemeClr val="dk1"/>
              </a:buClr>
              <a:buSzPts val="2000"/>
              <a:buFont typeface="Calibri"/>
              <a:buAutoNum type="arabicPeriod"/>
            </a:pPr>
            <a:r>
              <a:rPr lang="en-GB" sz="2000" dirty="0">
                <a:solidFill>
                  <a:schemeClr val="dk1"/>
                </a:solidFill>
                <a:latin typeface="Calibri"/>
                <a:ea typeface="Calibri"/>
                <a:cs typeface="Calibri"/>
                <a:sym typeface="Calibri"/>
              </a:rPr>
              <a:t>Hairbrush</a:t>
            </a:r>
            <a:endParaRPr dirty="0"/>
          </a:p>
          <a:p>
            <a:pPr marL="342900" marR="0" lvl="0" indent="-139700" algn="l" rtl="0">
              <a:spcBef>
                <a:spcPts val="0"/>
              </a:spcBef>
              <a:spcAft>
                <a:spcPts val="0"/>
              </a:spcAft>
              <a:buClr>
                <a:schemeClr val="dk1"/>
              </a:buClr>
              <a:buSzPts val="3200"/>
              <a:buFont typeface="Arial"/>
              <a:buNone/>
            </a:pPr>
            <a:endParaRPr sz="3200" dirty="0">
              <a:solidFill>
                <a:schemeClr val="dk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9" name="Google Shape;181;p21"/>
          <p:cNvSpPr txBox="1"/>
          <p:nvPr/>
        </p:nvSpPr>
        <p:spPr>
          <a:xfrm>
            <a:off x="1901475" y="380546"/>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dirty="0" smtClean="0">
                <a:solidFill>
                  <a:schemeClr val="lt1"/>
                </a:solidFill>
                <a:latin typeface="Arial"/>
                <a:cs typeface="Arial"/>
                <a:sym typeface="Arial"/>
              </a:rPr>
              <a:t>Lost at Sea</a:t>
            </a:r>
            <a:endParaRPr lang="en-GB" sz="3200" dirty="0"/>
          </a:p>
        </p:txBody>
      </p:sp>
      <p:pic>
        <p:nvPicPr>
          <p:cNvPr id="10" name="Picture 9"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88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04;p23"/>
          <p:cNvSpPr txBox="1"/>
          <p:nvPr/>
        </p:nvSpPr>
        <p:spPr>
          <a:xfrm>
            <a:off x="1861477" y="1314663"/>
            <a:ext cx="7365504" cy="6924973"/>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400" u="sng" dirty="0">
                <a:solidFill>
                  <a:schemeClr val="dk1"/>
                </a:solidFill>
                <a:latin typeface="Arial" panose="020B0604020202020204" pitchFamily="34" charset="0"/>
                <a:ea typeface="Calibri"/>
                <a:cs typeface="Arial" panose="020B0604020202020204" pitchFamily="34" charset="0"/>
                <a:sym typeface="Calibri"/>
              </a:rPr>
              <a:t>Making an impact</a:t>
            </a:r>
            <a:endParaRPr sz="2400" u="sng"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smtClean="0">
                <a:solidFill>
                  <a:schemeClr val="dk1"/>
                </a:solidFill>
                <a:latin typeface="Arial" panose="020B0604020202020204" pitchFamily="34" charset="0"/>
                <a:cs typeface="Arial" panose="020B0604020202020204" pitchFamily="34" charset="0"/>
                <a:sym typeface="Calibri"/>
              </a:rPr>
              <a:t>Stall/ festival</a:t>
            </a: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smtClean="0">
                <a:solidFill>
                  <a:schemeClr val="dk1"/>
                </a:solidFill>
                <a:latin typeface="Arial" panose="020B0604020202020204" pitchFamily="34" charset="0"/>
                <a:cs typeface="Arial" panose="020B0604020202020204" pitchFamily="34" charset="0"/>
                <a:sym typeface="Calibri"/>
              </a:rPr>
              <a:t>Debate/ panellist</a:t>
            </a:r>
          </a:p>
          <a:p>
            <a:pPr marL="457200" indent="-457200">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ea typeface="Calibri"/>
                <a:cs typeface="Arial" panose="020B0604020202020204" pitchFamily="34" charset="0"/>
                <a:sym typeface="Calibri"/>
              </a:rPr>
              <a:t>Protest/ online </a:t>
            </a:r>
            <a:r>
              <a:rPr lang="en-GB" sz="2400" dirty="0" smtClean="0">
                <a:solidFill>
                  <a:schemeClr val="dk1"/>
                </a:solidFill>
                <a:latin typeface="Arial" panose="020B0604020202020204" pitchFamily="34" charset="0"/>
                <a:ea typeface="Calibri"/>
                <a:cs typeface="Arial" panose="020B0604020202020204" pitchFamily="34" charset="0"/>
                <a:sym typeface="Calibri"/>
              </a:rPr>
              <a:t>version</a:t>
            </a:r>
            <a:endParaRPr sz="2400"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ea typeface="Calibri"/>
                <a:cs typeface="Arial" panose="020B0604020202020204" pitchFamily="34" charset="0"/>
                <a:sym typeface="Calibri"/>
              </a:rPr>
              <a:t>Round table event</a:t>
            </a: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sym typeface="Calibri"/>
              </a:rPr>
              <a:t>Letter writing/ tweet/ tag</a:t>
            </a: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sym typeface="Calibri"/>
              </a:rPr>
              <a:t>Boycott</a:t>
            </a: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sym typeface="Calibri"/>
              </a:rPr>
              <a:t>Zoom workshops</a:t>
            </a:r>
            <a:endParaRPr sz="2400" dirty="0">
              <a:latin typeface="Arial" panose="020B0604020202020204" pitchFamily="34" charset="0"/>
              <a:cs typeface="Arial" panose="020B0604020202020204" pitchFamily="34" charset="0"/>
            </a:endParaRPr>
          </a:p>
          <a:p>
            <a:pPr marL="342900" marR="0" lvl="0" indent="-139700" algn="l" rtl="0">
              <a:spcBef>
                <a:spcPts val="0"/>
              </a:spcBef>
              <a:spcAft>
                <a:spcPts val="0"/>
              </a:spcAft>
              <a:buClr>
                <a:schemeClr val="dk1"/>
              </a:buClr>
              <a:buSzPts val="3200"/>
              <a:buFont typeface="Arial"/>
              <a:buNone/>
            </a:pPr>
            <a:endParaRPr sz="2400" dirty="0">
              <a:solidFill>
                <a:schemeClr val="dk1"/>
              </a:solidFill>
              <a:latin typeface="Arial" panose="020B0604020202020204" pitchFamily="34" charset="0"/>
              <a:ea typeface="Calibri"/>
              <a:cs typeface="Arial" panose="020B0604020202020204" pitchFamily="34" charset="0"/>
              <a:sym typeface="Calibri"/>
            </a:endParaRPr>
          </a:p>
          <a:p>
            <a:pPr marR="0" lvl="0" algn="l" rtl="0">
              <a:spcBef>
                <a:spcPts val="0"/>
              </a:spcBef>
              <a:spcAft>
                <a:spcPts val="0"/>
              </a:spcAft>
              <a:buClr>
                <a:schemeClr val="dk1"/>
              </a:buClr>
              <a:buSzPts val="3200"/>
            </a:pPr>
            <a:r>
              <a:rPr lang="en-GB" sz="2400" u="sng" dirty="0">
                <a:solidFill>
                  <a:schemeClr val="dk1"/>
                </a:solidFill>
                <a:latin typeface="Arial" panose="020B0604020202020204" pitchFamily="34" charset="0"/>
                <a:ea typeface="Calibri"/>
                <a:cs typeface="Arial" panose="020B0604020202020204" pitchFamily="34" charset="0"/>
                <a:sym typeface="Calibri"/>
              </a:rPr>
              <a:t>Media and messaging</a:t>
            </a:r>
            <a:endParaRPr sz="2400" u="sng"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ea typeface="Calibri"/>
                <a:cs typeface="Arial" panose="020B0604020202020204" pitchFamily="34" charset="0"/>
                <a:sym typeface="Calibri"/>
              </a:rPr>
              <a:t>Creating a brand (</a:t>
            </a:r>
            <a:r>
              <a:rPr lang="en-GB" sz="2400" dirty="0" err="1">
                <a:solidFill>
                  <a:schemeClr val="dk1"/>
                </a:solidFill>
                <a:latin typeface="Arial" panose="020B0604020202020204" pitchFamily="34" charset="0"/>
                <a:ea typeface="Calibri"/>
                <a:cs typeface="Arial" panose="020B0604020202020204" pitchFamily="34" charset="0"/>
                <a:sym typeface="Calibri"/>
              </a:rPr>
              <a:t>Canva</a:t>
            </a:r>
            <a:r>
              <a:rPr lang="en-GB" sz="2400" dirty="0">
                <a:solidFill>
                  <a:schemeClr val="dk1"/>
                </a:solidFill>
                <a:latin typeface="Arial" panose="020B0604020202020204" pitchFamily="34" charset="0"/>
                <a:ea typeface="Calibri"/>
                <a:cs typeface="Arial" panose="020B0604020202020204" pitchFamily="34" charset="0"/>
                <a:sym typeface="Calibri"/>
              </a:rPr>
              <a:t>!)</a:t>
            </a: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ea typeface="Calibri"/>
                <a:cs typeface="Arial" panose="020B0604020202020204" pitchFamily="34" charset="0"/>
                <a:sym typeface="Calibri"/>
              </a:rPr>
              <a:t>Fb events</a:t>
            </a:r>
            <a:endParaRPr sz="2400"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ea typeface="Calibri"/>
                <a:cs typeface="Arial" panose="020B0604020202020204" pitchFamily="34" charset="0"/>
                <a:sym typeface="Calibri"/>
              </a:rPr>
              <a:t>Instagram accounts</a:t>
            </a:r>
          </a:p>
          <a:p>
            <a:pPr marL="457200" marR="0" lvl="0" indent="-457200" algn="l" rtl="0">
              <a:spcBef>
                <a:spcPts val="0"/>
              </a:spcBef>
              <a:spcAft>
                <a:spcPts val="0"/>
              </a:spcAft>
              <a:buClr>
                <a:schemeClr val="dk1"/>
              </a:buClr>
              <a:buSzPts val="32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sym typeface="Calibri"/>
              </a:rPr>
              <a:t>Don’t send boring emails!</a:t>
            </a:r>
            <a:endParaRPr sz="2400" dirty="0">
              <a:latin typeface="Arial" panose="020B0604020202020204" pitchFamily="34" charset="0"/>
              <a:cs typeface="Arial" panose="020B0604020202020204" pitchFamily="34" charset="0"/>
            </a:endParaRPr>
          </a:p>
          <a:p>
            <a:pPr marR="0" lvl="0" algn="l" rtl="0">
              <a:spcBef>
                <a:spcPts val="0"/>
              </a:spcBef>
              <a:spcAft>
                <a:spcPts val="0"/>
              </a:spcAft>
              <a:buClr>
                <a:schemeClr val="dk1"/>
              </a:buClr>
              <a:buSzPts val="3200"/>
            </a:pPr>
            <a:endParaRPr sz="24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320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139700" algn="l" rtl="0">
              <a:spcBef>
                <a:spcPts val="0"/>
              </a:spcBef>
              <a:spcAft>
                <a:spcPts val="0"/>
              </a:spcAft>
              <a:buClr>
                <a:schemeClr val="dk1"/>
              </a:buClr>
              <a:buSzPts val="3200"/>
              <a:buFont typeface="Arial"/>
              <a:buNone/>
            </a:pPr>
            <a:endParaRPr sz="3200" dirty="0">
              <a:solidFill>
                <a:schemeClr val="dk1"/>
              </a:solidFill>
              <a:latin typeface="Arial" panose="020B0604020202020204" pitchFamily="34" charset="0"/>
              <a:ea typeface="Calibri"/>
              <a:cs typeface="Arial" panose="020B0604020202020204" pitchFamily="34" charset="0"/>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Arial" panose="020B0604020202020204" pitchFamily="34" charset="0"/>
              <a:ea typeface="Calibri"/>
              <a:cs typeface="Arial" panose="020B0604020202020204" pitchFamily="34" charset="0"/>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Arial" panose="020B0604020202020204" pitchFamily="34" charset="0"/>
              <a:ea typeface="Calibri"/>
              <a:cs typeface="Arial" panose="020B0604020202020204" pitchFamily="34" charset="0"/>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8" name="Google Shape;205;p23" descr="retreat i think not paris geller GIF by Gilmore Girls "/>
          <p:cNvPicPr preferRelativeResize="0"/>
          <p:nvPr/>
        </p:nvPicPr>
        <p:blipFill rotWithShape="1">
          <a:blip r:embed="rId3">
            <a:alphaModFix/>
          </a:blip>
          <a:srcRect/>
          <a:stretch/>
        </p:blipFill>
        <p:spPr>
          <a:xfrm>
            <a:off x="6341146" y="1314663"/>
            <a:ext cx="4475526" cy="3072821"/>
          </a:xfrm>
          <a:prstGeom prst="rect">
            <a:avLst/>
          </a:prstGeom>
          <a:noFill/>
          <a:ln>
            <a:noFill/>
          </a:ln>
        </p:spPr>
      </p:pic>
      <p:sp>
        <p:nvSpPr>
          <p:cNvPr id="9" name="Google Shape;181;p21"/>
          <p:cNvSpPr txBox="1"/>
          <p:nvPr/>
        </p:nvSpPr>
        <p:spPr>
          <a:xfrm>
            <a:off x="1861477" y="342180"/>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dirty="0" smtClean="0">
                <a:solidFill>
                  <a:schemeClr val="lt1"/>
                </a:solidFill>
                <a:latin typeface="Arial" panose="020B0604020202020204" pitchFamily="34" charset="0"/>
                <a:cs typeface="Arial" panose="020B0604020202020204" pitchFamily="34" charset="0"/>
                <a:sym typeface="Arial"/>
              </a:rPr>
              <a:t>Step 5: The Logistics</a:t>
            </a:r>
            <a:endParaRPr lang="en-GB" sz="3200" dirty="0">
              <a:latin typeface="Arial" panose="020B0604020202020204" pitchFamily="34" charset="0"/>
              <a:cs typeface="Arial" panose="020B0604020202020204" pitchFamily="34" charset="0"/>
            </a:endParaRPr>
          </a:p>
        </p:txBody>
      </p:sp>
      <p:pic>
        <p:nvPicPr>
          <p:cNvPr id="10" name="Picture 9"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66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2;p24"/>
          <p:cNvSpPr txBox="1"/>
          <p:nvPr/>
        </p:nvSpPr>
        <p:spPr>
          <a:xfrm>
            <a:off x="2015635" y="443269"/>
            <a:ext cx="4934439" cy="6389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000" b="1">
              <a:solidFill>
                <a:schemeClr val="lt1"/>
              </a:solidFill>
              <a:latin typeface="Arial" panose="020B0604020202020204" pitchFamily="34" charset="0"/>
              <a:ea typeface="Arial"/>
              <a:cs typeface="Arial" panose="020B0604020202020204" pitchFamily="34" charset="0"/>
              <a:sym typeface="Arial"/>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1215" r="14222" b="29565"/>
          <a:stretch/>
        </p:blipFill>
        <p:spPr bwMode="auto">
          <a:xfrm>
            <a:off x="1347018" y="1616149"/>
            <a:ext cx="10509698" cy="376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Google Shape;181;p21"/>
          <p:cNvSpPr txBox="1"/>
          <p:nvPr/>
        </p:nvSpPr>
        <p:spPr>
          <a:xfrm>
            <a:off x="1861477" y="342180"/>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dirty="0" smtClean="0">
                <a:solidFill>
                  <a:schemeClr val="lt1"/>
                </a:solidFill>
                <a:latin typeface="Arial" panose="020B0604020202020204" pitchFamily="34" charset="0"/>
                <a:cs typeface="Arial" panose="020B0604020202020204" pitchFamily="34" charset="0"/>
                <a:sym typeface="Arial"/>
              </a:rPr>
              <a:t>Step 5: The Logistics</a:t>
            </a:r>
            <a:endParaRPr lang="en-GB" sz="3200" dirty="0">
              <a:latin typeface="Arial" panose="020B0604020202020204" pitchFamily="34" charset="0"/>
              <a:cs typeface="Arial" panose="020B0604020202020204" pitchFamily="34" charset="0"/>
            </a:endParaRPr>
          </a:p>
        </p:txBody>
      </p:sp>
      <p:pic>
        <p:nvPicPr>
          <p:cNvPr id="9" name="Picture 8"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227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5946" y="1436059"/>
            <a:ext cx="3969857" cy="3560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12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5"/>
          <p:cNvSpPr/>
          <p:nvPr/>
        </p:nvSpPr>
        <p:spPr>
          <a:xfrm>
            <a:off x="1914957" y="258601"/>
            <a:ext cx="5949524" cy="667257"/>
          </a:xfrm>
          <a:prstGeom prst="rect">
            <a:avLst/>
          </a:prstGeom>
          <a:solidFill>
            <a:srgbClr val="009999"/>
          </a:solidFill>
          <a:ln>
            <a:noFill/>
          </a:ln>
        </p:spPr>
        <p:txBody>
          <a:bodyPr spcFirstLastPara="1" wrap="square" lIns="68569" tIns="34275" rIns="68569" bIns="34275" anchor="ctr" anchorCtr="0">
            <a:noAutofit/>
          </a:bodyPr>
          <a:lstStyle/>
          <a:p>
            <a:endParaRPr sz="1350" dirty="0"/>
          </a:p>
        </p:txBody>
      </p:sp>
      <p:sp>
        <p:nvSpPr>
          <p:cNvPr id="2" name="Title 1"/>
          <p:cNvSpPr>
            <a:spLocks noGrp="1"/>
          </p:cNvSpPr>
          <p:nvPr>
            <p:ph type="title"/>
          </p:nvPr>
        </p:nvSpPr>
        <p:spPr>
          <a:xfrm>
            <a:off x="1600164" y="258601"/>
            <a:ext cx="5445214" cy="662264"/>
          </a:xfrm>
        </p:spPr>
        <p:txBody>
          <a:bodyPr>
            <a:normAutofit fontScale="90000"/>
          </a:bodyPr>
          <a:lstStyle/>
          <a:p>
            <a:r>
              <a:rPr lang="en-GB" b="1" dirty="0">
                <a:solidFill>
                  <a:schemeClr val="bg1"/>
                </a:solidFill>
                <a:latin typeface="Arial" panose="020B0604020202020204" pitchFamily="34" charset="0"/>
                <a:cs typeface="Arial" panose="020B0604020202020204" pitchFamily="34" charset="0"/>
              </a:rPr>
              <a:t>What is a </a:t>
            </a:r>
            <a:r>
              <a:rPr lang="en-GB" b="1" dirty="0" smtClean="0">
                <a:solidFill>
                  <a:schemeClr val="bg1"/>
                </a:solidFill>
                <a:latin typeface="Arial" panose="020B0604020202020204" pitchFamily="34" charset="0"/>
                <a:cs typeface="Arial" panose="020B0604020202020204" pitchFamily="34" charset="0"/>
              </a:rPr>
              <a:t>Campaign?</a:t>
            </a:r>
            <a:endParaRPr lang="en-GB"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169790" y="3352337"/>
            <a:ext cx="3119005" cy="3119005"/>
          </a:xfrm>
          <a:prstGeom prst="rect">
            <a:avLst/>
          </a:prstGeom>
        </p:spPr>
      </p:pic>
      <p:pic>
        <p:nvPicPr>
          <p:cNvPr id="8" name="Picture 2" descr="MeToo rocks India's Advertising world - India Leg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582" y="1181596"/>
            <a:ext cx="3004321" cy="1973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6030637" y="3840135"/>
            <a:ext cx="3286558" cy="1694037"/>
          </a:xfrm>
          <a:prstGeom prst="rect">
            <a:avLst/>
          </a:prstGeom>
        </p:spPr>
      </p:pic>
      <p:pic>
        <p:nvPicPr>
          <p:cNvPr id="11" name="Picture 10" descr="https://www.brightonsu.com/assets/site_resources/BSU%20Landscape%202018%20Panto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2169790" y="1181596"/>
            <a:ext cx="2749051" cy="1987266"/>
          </a:xfrm>
          <a:prstGeom prst="rect">
            <a:avLst/>
          </a:prstGeom>
        </p:spPr>
      </p:pic>
    </p:spTree>
    <p:extLst>
      <p:ext uri="{BB962C8B-B14F-4D97-AF65-F5344CB8AC3E}">
        <p14:creationId xmlns:p14="http://schemas.microsoft.com/office/powerpoint/2010/main" val="2142547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7;p15"/>
          <p:cNvSpPr/>
          <p:nvPr/>
        </p:nvSpPr>
        <p:spPr>
          <a:xfrm>
            <a:off x="2071037" y="340485"/>
            <a:ext cx="5949524" cy="667257"/>
          </a:xfrm>
          <a:prstGeom prst="rect">
            <a:avLst/>
          </a:prstGeom>
          <a:solidFill>
            <a:srgbClr val="009999"/>
          </a:solidFill>
          <a:ln>
            <a:noFill/>
          </a:ln>
        </p:spPr>
        <p:txBody>
          <a:bodyPr spcFirstLastPara="1" wrap="square" lIns="68569" tIns="34275" rIns="68569" bIns="34275" anchor="ctr" anchorCtr="0">
            <a:noAutofit/>
          </a:bodyPr>
          <a:lstStyle/>
          <a:p>
            <a:endParaRPr sz="1350" dirty="0"/>
          </a:p>
        </p:txBody>
      </p:sp>
      <p:sp>
        <p:nvSpPr>
          <p:cNvPr id="2" name="Title 1"/>
          <p:cNvSpPr>
            <a:spLocks noGrp="1"/>
          </p:cNvSpPr>
          <p:nvPr>
            <p:ph type="title"/>
          </p:nvPr>
        </p:nvSpPr>
        <p:spPr>
          <a:xfrm>
            <a:off x="1288781" y="10863"/>
            <a:ext cx="7514035" cy="1314449"/>
          </a:xfrm>
        </p:spPr>
        <p:txBody>
          <a:bodyPr>
            <a:normAutofit/>
          </a:bodyPr>
          <a:lstStyle/>
          <a:p>
            <a:r>
              <a:rPr lang="en-GB" sz="3600" b="1" dirty="0" smtClean="0">
                <a:solidFill>
                  <a:schemeClr val="bg1"/>
                </a:solidFill>
                <a:latin typeface="Arial" panose="020B0604020202020204" pitchFamily="34" charset="0"/>
                <a:cs typeface="Arial" panose="020B0604020202020204" pitchFamily="34" charset="0"/>
              </a:rPr>
              <a:t>Campaign in 5-easy-steps</a:t>
            </a:r>
            <a:endParaRPr lang="en-GB" sz="3600" b="1" dirty="0">
              <a:solidFill>
                <a:schemeClr val="bg1"/>
              </a:solidFill>
              <a:latin typeface="Arial" panose="020B0604020202020204" pitchFamily="34" charset="0"/>
              <a:cs typeface="Arial" panose="020B0604020202020204" pitchFamily="34" charset="0"/>
            </a:endParaRPr>
          </a:p>
        </p:txBody>
      </p:sp>
      <p:sp>
        <p:nvSpPr>
          <p:cNvPr id="7" name="Google Shape;110;p15"/>
          <p:cNvSpPr/>
          <p:nvPr/>
        </p:nvSpPr>
        <p:spPr>
          <a:xfrm>
            <a:off x="1898168" y="1355572"/>
            <a:ext cx="648072" cy="615823"/>
          </a:xfrm>
          <a:prstGeom prst="ellipse">
            <a:avLst/>
          </a:prstGeom>
          <a:solidFill>
            <a:srgbClr val="009999"/>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Arial" panose="020B0604020202020204" pitchFamily="34" charset="0"/>
              <a:ea typeface="Calibri"/>
              <a:cs typeface="Arial" panose="020B0604020202020204" pitchFamily="34" charset="0"/>
              <a:sym typeface="Calibri"/>
            </a:endParaRPr>
          </a:p>
        </p:txBody>
      </p:sp>
      <p:sp>
        <p:nvSpPr>
          <p:cNvPr id="8" name="Google Shape;111;p15"/>
          <p:cNvSpPr/>
          <p:nvPr/>
        </p:nvSpPr>
        <p:spPr>
          <a:xfrm>
            <a:off x="1914092" y="2045837"/>
            <a:ext cx="648072" cy="615823"/>
          </a:xfrm>
          <a:prstGeom prst="ellipse">
            <a:avLst/>
          </a:prstGeom>
          <a:solidFill>
            <a:srgbClr val="009999"/>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112;p15"/>
          <p:cNvSpPr/>
          <p:nvPr/>
        </p:nvSpPr>
        <p:spPr>
          <a:xfrm>
            <a:off x="1914092" y="2757070"/>
            <a:ext cx="648072" cy="615823"/>
          </a:xfrm>
          <a:prstGeom prst="ellipse">
            <a:avLst/>
          </a:prstGeom>
          <a:solidFill>
            <a:srgbClr val="009999"/>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Arial" panose="020B0604020202020204" pitchFamily="34" charset="0"/>
              <a:ea typeface="Calibri"/>
              <a:cs typeface="Arial" panose="020B0604020202020204" pitchFamily="34" charset="0"/>
              <a:sym typeface="Calibri"/>
            </a:endParaRPr>
          </a:p>
        </p:txBody>
      </p:sp>
      <p:sp>
        <p:nvSpPr>
          <p:cNvPr id="10" name="Google Shape;113;p15"/>
          <p:cNvSpPr/>
          <p:nvPr/>
        </p:nvSpPr>
        <p:spPr>
          <a:xfrm>
            <a:off x="1914092" y="3468302"/>
            <a:ext cx="648072" cy="615823"/>
          </a:xfrm>
          <a:prstGeom prst="ellipse">
            <a:avLst/>
          </a:prstGeom>
          <a:solidFill>
            <a:srgbClr val="009999"/>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114;p15"/>
          <p:cNvSpPr/>
          <p:nvPr/>
        </p:nvSpPr>
        <p:spPr>
          <a:xfrm>
            <a:off x="1917426" y="4168102"/>
            <a:ext cx="648072" cy="615823"/>
          </a:xfrm>
          <a:prstGeom prst="ellipse">
            <a:avLst/>
          </a:prstGeom>
          <a:solidFill>
            <a:srgbClr val="009999"/>
          </a:solid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Arial" panose="020B0604020202020204" pitchFamily="34" charset="0"/>
              <a:ea typeface="Calibri"/>
              <a:cs typeface="Arial" panose="020B0604020202020204" pitchFamily="34" charset="0"/>
              <a:sym typeface="Calibri"/>
            </a:endParaRPr>
          </a:p>
        </p:txBody>
      </p:sp>
      <p:sp>
        <p:nvSpPr>
          <p:cNvPr id="12" name="Google Shape;115;p15"/>
          <p:cNvSpPr txBox="1"/>
          <p:nvPr/>
        </p:nvSpPr>
        <p:spPr>
          <a:xfrm>
            <a:off x="2054007" y="1359004"/>
            <a:ext cx="486054" cy="577081"/>
          </a:xfrm>
          <a:prstGeom prst="rect">
            <a:avLst/>
          </a:prstGeom>
          <a:noFill/>
          <a:ln>
            <a:noFill/>
          </a:ln>
        </p:spPr>
        <p:txBody>
          <a:bodyPr spcFirstLastPara="1" wrap="square" lIns="68569" tIns="34275" rIns="68569" bIns="34275" anchor="t" anchorCtr="0">
            <a:noAutofit/>
          </a:bodyPr>
          <a:lstStyle/>
          <a:p>
            <a:r>
              <a:rPr lang="en-GB" sz="3300" b="1">
                <a:solidFill>
                  <a:schemeClr val="accent3"/>
                </a:solidFill>
                <a:latin typeface="Arial" panose="020B0604020202020204" pitchFamily="34" charset="0"/>
                <a:ea typeface="Calibri"/>
                <a:cs typeface="Arial" panose="020B0604020202020204" pitchFamily="34" charset="0"/>
                <a:sym typeface="Calibri"/>
              </a:rPr>
              <a:t>1</a:t>
            </a:r>
            <a:endParaRPr sz="1350">
              <a:latin typeface="Arial" panose="020B0604020202020204" pitchFamily="34" charset="0"/>
              <a:cs typeface="Arial" panose="020B0604020202020204" pitchFamily="34" charset="0"/>
            </a:endParaRPr>
          </a:p>
        </p:txBody>
      </p:sp>
      <p:sp>
        <p:nvSpPr>
          <p:cNvPr id="13" name="Google Shape;116;p15"/>
          <p:cNvSpPr txBox="1"/>
          <p:nvPr/>
        </p:nvSpPr>
        <p:spPr>
          <a:xfrm>
            <a:off x="2054007" y="2055372"/>
            <a:ext cx="486054" cy="577081"/>
          </a:xfrm>
          <a:prstGeom prst="rect">
            <a:avLst/>
          </a:prstGeom>
          <a:noFill/>
          <a:ln>
            <a:noFill/>
          </a:ln>
        </p:spPr>
        <p:txBody>
          <a:bodyPr spcFirstLastPara="1" wrap="square" lIns="68569" tIns="34275" rIns="68569" bIns="34275" anchor="t" anchorCtr="0">
            <a:noAutofit/>
          </a:bodyPr>
          <a:lstStyle/>
          <a:p>
            <a:r>
              <a:rPr lang="en-GB" sz="3300" b="1">
                <a:solidFill>
                  <a:schemeClr val="accent3"/>
                </a:solidFill>
                <a:latin typeface="Arial" panose="020B0604020202020204" pitchFamily="34" charset="0"/>
                <a:ea typeface="Calibri"/>
                <a:cs typeface="Arial" panose="020B0604020202020204" pitchFamily="34" charset="0"/>
                <a:sym typeface="Calibri"/>
              </a:rPr>
              <a:t>2</a:t>
            </a:r>
            <a:endParaRPr sz="1350">
              <a:latin typeface="Arial" panose="020B0604020202020204" pitchFamily="34" charset="0"/>
              <a:cs typeface="Arial" panose="020B0604020202020204" pitchFamily="34" charset="0"/>
            </a:endParaRPr>
          </a:p>
        </p:txBody>
      </p:sp>
      <p:sp>
        <p:nvSpPr>
          <p:cNvPr id="14" name="Google Shape;117;p15"/>
          <p:cNvSpPr txBox="1"/>
          <p:nvPr/>
        </p:nvSpPr>
        <p:spPr>
          <a:xfrm>
            <a:off x="2063058" y="2752011"/>
            <a:ext cx="486054" cy="577081"/>
          </a:xfrm>
          <a:prstGeom prst="rect">
            <a:avLst/>
          </a:prstGeom>
          <a:noFill/>
          <a:ln>
            <a:noFill/>
          </a:ln>
        </p:spPr>
        <p:txBody>
          <a:bodyPr spcFirstLastPara="1" wrap="square" lIns="68569" tIns="34275" rIns="68569" bIns="34275" anchor="t" anchorCtr="0">
            <a:noAutofit/>
          </a:bodyPr>
          <a:lstStyle/>
          <a:p>
            <a:r>
              <a:rPr lang="en-GB" sz="3300" b="1">
                <a:solidFill>
                  <a:schemeClr val="accent3"/>
                </a:solidFill>
                <a:latin typeface="Arial" panose="020B0604020202020204" pitchFamily="34" charset="0"/>
                <a:ea typeface="Calibri"/>
                <a:cs typeface="Arial" panose="020B0604020202020204" pitchFamily="34" charset="0"/>
                <a:sym typeface="Calibri"/>
              </a:rPr>
              <a:t>3</a:t>
            </a:r>
            <a:endParaRPr sz="1350">
              <a:latin typeface="Arial" panose="020B0604020202020204" pitchFamily="34" charset="0"/>
              <a:cs typeface="Arial" panose="020B0604020202020204" pitchFamily="34" charset="0"/>
            </a:endParaRPr>
          </a:p>
        </p:txBody>
      </p:sp>
      <p:sp>
        <p:nvSpPr>
          <p:cNvPr id="15" name="Google Shape;118;p15"/>
          <p:cNvSpPr txBox="1"/>
          <p:nvPr/>
        </p:nvSpPr>
        <p:spPr>
          <a:xfrm>
            <a:off x="2054007" y="3461473"/>
            <a:ext cx="486054" cy="577081"/>
          </a:xfrm>
          <a:prstGeom prst="rect">
            <a:avLst/>
          </a:prstGeom>
          <a:noFill/>
          <a:ln>
            <a:noFill/>
          </a:ln>
        </p:spPr>
        <p:txBody>
          <a:bodyPr spcFirstLastPara="1" wrap="square" lIns="68569" tIns="34275" rIns="68569" bIns="34275" anchor="t" anchorCtr="0">
            <a:noAutofit/>
          </a:bodyPr>
          <a:lstStyle/>
          <a:p>
            <a:r>
              <a:rPr lang="en-GB" sz="3300" b="1">
                <a:solidFill>
                  <a:schemeClr val="accent3"/>
                </a:solidFill>
                <a:latin typeface="Arial" panose="020B0604020202020204" pitchFamily="34" charset="0"/>
                <a:ea typeface="Calibri"/>
                <a:cs typeface="Arial" panose="020B0604020202020204" pitchFamily="34" charset="0"/>
                <a:sym typeface="Calibri"/>
              </a:rPr>
              <a:t>4</a:t>
            </a:r>
            <a:endParaRPr sz="1350">
              <a:latin typeface="Arial" panose="020B0604020202020204" pitchFamily="34" charset="0"/>
              <a:cs typeface="Arial" panose="020B0604020202020204" pitchFamily="34" charset="0"/>
            </a:endParaRPr>
          </a:p>
        </p:txBody>
      </p:sp>
      <p:sp>
        <p:nvSpPr>
          <p:cNvPr id="16" name="Google Shape;119;p15"/>
          <p:cNvSpPr txBox="1"/>
          <p:nvPr/>
        </p:nvSpPr>
        <p:spPr>
          <a:xfrm>
            <a:off x="2063058" y="4191925"/>
            <a:ext cx="486054" cy="577081"/>
          </a:xfrm>
          <a:prstGeom prst="rect">
            <a:avLst/>
          </a:prstGeom>
          <a:noFill/>
          <a:ln>
            <a:noFill/>
          </a:ln>
        </p:spPr>
        <p:txBody>
          <a:bodyPr spcFirstLastPara="1" wrap="square" lIns="68569" tIns="34275" rIns="68569" bIns="34275" anchor="t" anchorCtr="0">
            <a:noAutofit/>
          </a:bodyPr>
          <a:lstStyle/>
          <a:p>
            <a:r>
              <a:rPr lang="en-GB" sz="3300" b="1">
                <a:solidFill>
                  <a:schemeClr val="accent3"/>
                </a:solidFill>
                <a:latin typeface="Arial" panose="020B0604020202020204" pitchFamily="34" charset="0"/>
                <a:ea typeface="Calibri"/>
                <a:cs typeface="Arial" panose="020B0604020202020204" pitchFamily="34" charset="0"/>
                <a:sym typeface="Calibri"/>
              </a:rPr>
              <a:t>5</a:t>
            </a:r>
            <a:endParaRPr sz="1350">
              <a:latin typeface="Arial" panose="020B0604020202020204" pitchFamily="34" charset="0"/>
              <a:cs typeface="Arial" panose="020B0604020202020204" pitchFamily="34" charset="0"/>
            </a:endParaRPr>
          </a:p>
        </p:txBody>
      </p:sp>
      <p:sp>
        <p:nvSpPr>
          <p:cNvPr id="17" name="Google Shape;120;p15"/>
          <p:cNvSpPr txBox="1"/>
          <p:nvPr/>
        </p:nvSpPr>
        <p:spPr>
          <a:xfrm>
            <a:off x="2586963" y="1325312"/>
            <a:ext cx="5132971" cy="530915"/>
          </a:xfrm>
          <a:prstGeom prst="rect">
            <a:avLst/>
          </a:prstGeom>
          <a:noFill/>
          <a:ln>
            <a:noFill/>
          </a:ln>
        </p:spPr>
        <p:txBody>
          <a:bodyPr spcFirstLastPara="1" wrap="square" lIns="68569" tIns="34275" rIns="68569" bIns="34275" anchor="t" anchorCtr="0">
            <a:noAutofit/>
          </a:bodyPr>
          <a:lstStyle/>
          <a:p>
            <a:r>
              <a:rPr lang="en-GB" sz="3000" dirty="0">
                <a:solidFill>
                  <a:schemeClr val="dk1"/>
                </a:solidFill>
                <a:latin typeface="Arial" panose="020B0604020202020204" pitchFamily="34" charset="0"/>
                <a:ea typeface="Calibri"/>
                <a:cs typeface="Arial" panose="020B0604020202020204" pitchFamily="34" charset="0"/>
                <a:sym typeface="Calibri"/>
              </a:rPr>
              <a:t> Set clear goals and aims</a:t>
            </a:r>
            <a:endParaRPr sz="1350" dirty="0">
              <a:latin typeface="Arial" panose="020B0604020202020204" pitchFamily="34" charset="0"/>
              <a:cs typeface="Arial" panose="020B0604020202020204" pitchFamily="34" charset="0"/>
            </a:endParaRPr>
          </a:p>
        </p:txBody>
      </p:sp>
      <p:sp>
        <p:nvSpPr>
          <p:cNvPr id="18" name="Google Shape;121;p15"/>
          <p:cNvSpPr txBox="1"/>
          <p:nvPr/>
        </p:nvSpPr>
        <p:spPr>
          <a:xfrm>
            <a:off x="2586963" y="2062547"/>
            <a:ext cx="4255469" cy="530915"/>
          </a:xfrm>
          <a:prstGeom prst="rect">
            <a:avLst/>
          </a:prstGeom>
          <a:noFill/>
          <a:ln>
            <a:noFill/>
          </a:ln>
        </p:spPr>
        <p:txBody>
          <a:bodyPr spcFirstLastPara="1" wrap="square" lIns="68569" tIns="34275" rIns="68569" bIns="34275" anchor="t" anchorCtr="0">
            <a:noAutofit/>
          </a:bodyPr>
          <a:lstStyle/>
          <a:p>
            <a:r>
              <a:rPr lang="en-GB" sz="3000">
                <a:solidFill>
                  <a:schemeClr val="dk1"/>
                </a:solidFill>
                <a:latin typeface="Arial" panose="020B0604020202020204" pitchFamily="34" charset="0"/>
                <a:ea typeface="Calibri"/>
                <a:cs typeface="Arial" panose="020B0604020202020204" pitchFamily="34" charset="0"/>
                <a:sym typeface="Calibri"/>
              </a:rPr>
              <a:t> Become an expert</a:t>
            </a:r>
            <a:endParaRPr sz="1350">
              <a:latin typeface="Arial" panose="020B0604020202020204" pitchFamily="34" charset="0"/>
              <a:cs typeface="Arial" panose="020B0604020202020204" pitchFamily="34" charset="0"/>
            </a:endParaRPr>
          </a:p>
        </p:txBody>
      </p:sp>
      <p:sp>
        <p:nvSpPr>
          <p:cNvPr id="19" name="Google Shape;122;p15"/>
          <p:cNvSpPr txBox="1"/>
          <p:nvPr/>
        </p:nvSpPr>
        <p:spPr>
          <a:xfrm>
            <a:off x="2586963" y="2805098"/>
            <a:ext cx="4255469" cy="530915"/>
          </a:xfrm>
          <a:prstGeom prst="rect">
            <a:avLst/>
          </a:prstGeom>
          <a:noFill/>
          <a:ln>
            <a:noFill/>
          </a:ln>
        </p:spPr>
        <p:txBody>
          <a:bodyPr spcFirstLastPara="1" wrap="square" lIns="68569" tIns="34275" rIns="68569" bIns="34275" anchor="t" anchorCtr="0">
            <a:noAutofit/>
          </a:bodyPr>
          <a:lstStyle/>
          <a:p>
            <a:r>
              <a:rPr lang="en-GB" sz="3000" dirty="0">
                <a:solidFill>
                  <a:schemeClr val="dk1"/>
                </a:solidFill>
                <a:latin typeface="Arial" panose="020B0604020202020204" pitchFamily="34" charset="0"/>
                <a:ea typeface="Calibri"/>
                <a:cs typeface="Arial" panose="020B0604020202020204" pitchFamily="34" charset="0"/>
                <a:sym typeface="Calibri"/>
              </a:rPr>
              <a:t> Resource </a:t>
            </a:r>
            <a:r>
              <a:rPr lang="en-GB" sz="3000" dirty="0" smtClean="0">
                <a:solidFill>
                  <a:schemeClr val="dk1"/>
                </a:solidFill>
                <a:latin typeface="Arial" panose="020B0604020202020204" pitchFamily="34" charset="0"/>
                <a:ea typeface="Calibri"/>
                <a:cs typeface="Arial" panose="020B0604020202020204" pitchFamily="34" charset="0"/>
                <a:sym typeface="Calibri"/>
              </a:rPr>
              <a:t>pool</a:t>
            </a:r>
            <a:endParaRPr sz="1350" dirty="0">
              <a:latin typeface="Arial" panose="020B0604020202020204" pitchFamily="34" charset="0"/>
              <a:cs typeface="Arial" panose="020B0604020202020204" pitchFamily="34" charset="0"/>
            </a:endParaRPr>
          </a:p>
        </p:txBody>
      </p:sp>
      <p:sp>
        <p:nvSpPr>
          <p:cNvPr id="20" name="Google Shape;123;p15"/>
          <p:cNvSpPr txBox="1"/>
          <p:nvPr/>
        </p:nvSpPr>
        <p:spPr>
          <a:xfrm>
            <a:off x="2586963" y="3516341"/>
            <a:ext cx="4255469" cy="530915"/>
          </a:xfrm>
          <a:prstGeom prst="rect">
            <a:avLst/>
          </a:prstGeom>
          <a:noFill/>
          <a:ln>
            <a:noFill/>
          </a:ln>
        </p:spPr>
        <p:txBody>
          <a:bodyPr spcFirstLastPara="1" wrap="square" lIns="68569" tIns="34275" rIns="68569" bIns="34275" anchor="t" anchorCtr="0">
            <a:noAutofit/>
          </a:bodyPr>
          <a:lstStyle/>
          <a:p>
            <a:r>
              <a:rPr lang="en-GB" sz="3000" dirty="0">
                <a:solidFill>
                  <a:schemeClr val="dk1"/>
                </a:solidFill>
                <a:latin typeface="Arial" panose="020B0604020202020204" pitchFamily="34" charset="0"/>
                <a:ea typeface="Calibri"/>
                <a:cs typeface="Arial" panose="020B0604020202020204" pitchFamily="34" charset="0"/>
                <a:sym typeface="Calibri"/>
              </a:rPr>
              <a:t> Target and lobby</a:t>
            </a:r>
            <a:endParaRPr sz="1350" dirty="0">
              <a:latin typeface="Arial" panose="020B0604020202020204" pitchFamily="34" charset="0"/>
              <a:cs typeface="Arial" panose="020B0604020202020204" pitchFamily="34" charset="0"/>
            </a:endParaRPr>
          </a:p>
        </p:txBody>
      </p:sp>
      <p:sp>
        <p:nvSpPr>
          <p:cNvPr id="21" name="Google Shape;124;p15"/>
          <p:cNvSpPr txBox="1"/>
          <p:nvPr/>
        </p:nvSpPr>
        <p:spPr>
          <a:xfrm>
            <a:off x="2586962" y="4224895"/>
            <a:ext cx="4255469" cy="530915"/>
          </a:xfrm>
          <a:prstGeom prst="rect">
            <a:avLst/>
          </a:prstGeom>
          <a:noFill/>
          <a:ln>
            <a:noFill/>
          </a:ln>
        </p:spPr>
        <p:txBody>
          <a:bodyPr spcFirstLastPara="1" wrap="square" lIns="68569" tIns="34275" rIns="68569" bIns="34275" anchor="t" anchorCtr="0">
            <a:noAutofit/>
          </a:bodyPr>
          <a:lstStyle/>
          <a:p>
            <a:r>
              <a:rPr lang="en-GB" sz="3000" dirty="0">
                <a:solidFill>
                  <a:schemeClr val="dk1"/>
                </a:solidFill>
                <a:latin typeface="Arial" panose="020B0604020202020204" pitchFamily="34" charset="0"/>
                <a:ea typeface="Calibri"/>
                <a:cs typeface="Arial" panose="020B0604020202020204" pitchFamily="34" charset="0"/>
                <a:sym typeface="Calibri"/>
              </a:rPr>
              <a:t> The logistics</a:t>
            </a:r>
            <a:endParaRPr sz="1350" dirty="0">
              <a:latin typeface="Arial" panose="020B0604020202020204" pitchFamily="34" charset="0"/>
              <a:cs typeface="Arial" panose="020B0604020202020204" pitchFamily="34" charset="0"/>
            </a:endParaRPr>
          </a:p>
        </p:txBody>
      </p:sp>
      <p:pic>
        <p:nvPicPr>
          <p:cNvPr id="24" name="Picture 23" descr="https://www.brightonsu.com/assets/site_resources/BSU%20Landscape%202018%20Pant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47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2923" y="1151687"/>
            <a:ext cx="5225570" cy="3124201"/>
          </a:xfrm>
        </p:spPr>
        <p:txBody>
          <a:bodyPr/>
          <a:lstStyle/>
          <a:p>
            <a:r>
              <a:rPr lang="en-GB" dirty="0" smtClean="0">
                <a:solidFill>
                  <a:schemeClr val="dk1"/>
                </a:solidFill>
                <a:latin typeface="Arial" panose="020B0604020202020204" pitchFamily="34" charset="0"/>
                <a:ea typeface="Calibri"/>
                <a:cs typeface="Arial" panose="020B0604020202020204" pitchFamily="34" charset="0"/>
                <a:sym typeface="Calibri"/>
              </a:rPr>
              <a:t>Identify </a:t>
            </a:r>
            <a:r>
              <a:rPr lang="en-GB" dirty="0">
                <a:solidFill>
                  <a:schemeClr val="dk1"/>
                </a:solidFill>
                <a:latin typeface="Arial" panose="020B0604020202020204" pitchFamily="34" charset="0"/>
                <a:ea typeface="Calibri"/>
                <a:cs typeface="Arial" panose="020B0604020202020204" pitchFamily="34" charset="0"/>
                <a:sym typeface="Calibri"/>
              </a:rPr>
              <a:t>the problem: </a:t>
            </a:r>
            <a:r>
              <a:rPr lang="en-GB" dirty="0" smtClean="0">
                <a:solidFill>
                  <a:schemeClr val="dk1"/>
                </a:solidFill>
                <a:latin typeface="Arial" panose="020B0604020202020204" pitchFamily="34" charset="0"/>
                <a:ea typeface="Calibri"/>
                <a:cs typeface="Arial" panose="020B0604020202020204" pitchFamily="34" charset="0"/>
                <a:sym typeface="Calibri"/>
              </a:rPr>
              <a:t>Hedgehog’s becoming extinct  </a:t>
            </a:r>
          </a:p>
          <a:p>
            <a:r>
              <a:rPr lang="en-GB" dirty="0" smtClean="0">
                <a:solidFill>
                  <a:schemeClr val="dk1"/>
                </a:solidFill>
                <a:latin typeface="Arial" panose="020B0604020202020204" pitchFamily="34" charset="0"/>
                <a:ea typeface="Calibri"/>
                <a:cs typeface="Arial" panose="020B0604020202020204" pitchFamily="34" charset="0"/>
                <a:sym typeface="Calibri"/>
              </a:rPr>
              <a:t>Setting a goal: To spread awareness of hedgehog extinction </a:t>
            </a:r>
            <a:endParaRPr lang="en-GB"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6" name="Google Shape;130;p16"/>
          <p:cNvSpPr/>
          <p:nvPr/>
        </p:nvSpPr>
        <p:spPr>
          <a:xfrm>
            <a:off x="1727857" y="324596"/>
            <a:ext cx="7200800" cy="827091"/>
          </a:xfrm>
          <a:prstGeom prst="rect">
            <a:avLst/>
          </a:prstGeom>
          <a:solidFill>
            <a:srgbClr val="0099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800" b="1" dirty="0">
                <a:solidFill>
                  <a:schemeClr val="lt1"/>
                </a:solidFill>
                <a:latin typeface="Arial" panose="020B0604020202020204" pitchFamily="34" charset="0"/>
                <a:cs typeface="Arial" panose="020B0604020202020204" pitchFamily="34" charset="0"/>
              </a:rPr>
              <a:t>Step 1: Set SMART </a:t>
            </a:r>
            <a:r>
              <a:rPr lang="en-GB" sz="2800" b="1" dirty="0" smtClean="0">
                <a:solidFill>
                  <a:schemeClr val="lt1"/>
                </a:solidFill>
                <a:latin typeface="Arial" panose="020B0604020202020204" pitchFamily="34" charset="0"/>
                <a:cs typeface="Arial" panose="020B0604020202020204" pitchFamily="34" charset="0"/>
              </a:rPr>
              <a:t>Goals </a:t>
            </a:r>
            <a:r>
              <a:rPr lang="en-GB" sz="2800" b="1" dirty="0">
                <a:solidFill>
                  <a:schemeClr val="lt1"/>
                </a:solidFill>
                <a:latin typeface="Arial" panose="020B0604020202020204" pitchFamily="34" charset="0"/>
                <a:cs typeface="Arial" panose="020B0604020202020204" pitchFamily="34" charset="0"/>
              </a:rPr>
              <a:t>and </a:t>
            </a:r>
            <a:r>
              <a:rPr lang="en-GB" sz="2800" b="1" dirty="0" smtClean="0">
                <a:solidFill>
                  <a:schemeClr val="lt1"/>
                </a:solidFill>
                <a:latin typeface="Arial" panose="020B0604020202020204" pitchFamily="34" charset="0"/>
                <a:cs typeface="Arial" panose="020B0604020202020204" pitchFamily="34" charset="0"/>
              </a:rPr>
              <a:t>Aims</a:t>
            </a:r>
            <a:endParaRPr dirty="0">
              <a:latin typeface="Arial" panose="020B0604020202020204" pitchFamily="34" charset="0"/>
              <a:cs typeface="Arial" panose="020B0604020202020204" pitchFamily="34" charset="0"/>
            </a:endParaRPr>
          </a:p>
        </p:txBody>
      </p:sp>
      <p:sp>
        <p:nvSpPr>
          <p:cNvPr id="7" name="Rounded Rectangular Callout 6"/>
          <p:cNvSpPr/>
          <p:nvPr/>
        </p:nvSpPr>
        <p:spPr>
          <a:xfrm>
            <a:off x="1727857" y="3747542"/>
            <a:ext cx="3338818" cy="2298372"/>
          </a:xfrm>
          <a:prstGeom prst="wedgeRoundRectCallout">
            <a:avLst>
              <a:gd name="adj1" fmla="val 3368"/>
              <a:gd name="adj2" fmla="val 7533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2026769" y="4116790"/>
            <a:ext cx="2327233" cy="1323439"/>
          </a:xfrm>
          <a:prstGeom prst="rect">
            <a:avLst/>
          </a:prstGeom>
          <a:noFill/>
        </p:spPr>
        <p:txBody>
          <a:bodyPr wrap="square" rtlCol="0">
            <a:spAutoFit/>
          </a:bodyPr>
          <a:lstStyle/>
          <a:p>
            <a:r>
              <a:rPr lang="en-GB" sz="1600" b="1" dirty="0">
                <a:solidFill>
                  <a:schemeClr val="bg1"/>
                </a:solidFill>
                <a:latin typeface="Arial" panose="020B0604020202020204" pitchFamily="34" charset="0"/>
                <a:cs typeface="Arial" panose="020B0604020202020204" pitchFamily="34" charset="0"/>
              </a:rPr>
              <a:t>S</a:t>
            </a:r>
            <a:r>
              <a:rPr lang="en-GB" sz="1600" dirty="0" smtClean="0">
                <a:solidFill>
                  <a:schemeClr val="bg1"/>
                </a:solidFill>
                <a:latin typeface="Arial" panose="020B0604020202020204" pitchFamily="34" charset="0"/>
                <a:cs typeface="Arial" panose="020B0604020202020204" pitchFamily="34" charset="0"/>
              </a:rPr>
              <a:t>pecific</a:t>
            </a:r>
            <a:endParaRPr lang="en-GB" sz="1600" dirty="0">
              <a:solidFill>
                <a:schemeClr val="bg1"/>
              </a:solidFill>
              <a:latin typeface="Arial" panose="020B0604020202020204" pitchFamily="34" charset="0"/>
              <a:cs typeface="Arial" panose="020B0604020202020204" pitchFamily="34" charset="0"/>
            </a:endParaRPr>
          </a:p>
          <a:p>
            <a:r>
              <a:rPr lang="en-GB" sz="1600" b="1" dirty="0" smtClean="0">
                <a:solidFill>
                  <a:schemeClr val="bg1"/>
                </a:solidFill>
                <a:latin typeface="Arial" panose="020B0604020202020204" pitchFamily="34" charset="0"/>
                <a:cs typeface="Arial" panose="020B0604020202020204" pitchFamily="34" charset="0"/>
              </a:rPr>
              <a:t>M</a:t>
            </a:r>
            <a:r>
              <a:rPr lang="en-GB" sz="1600" dirty="0" smtClean="0">
                <a:solidFill>
                  <a:schemeClr val="bg1"/>
                </a:solidFill>
                <a:latin typeface="Arial" panose="020B0604020202020204" pitchFamily="34" charset="0"/>
                <a:cs typeface="Arial" panose="020B0604020202020204" pitchFamily="34" charset="0"/>
              </a:rPr>
              <a:t>easurable</a:t>
            </a:r>
            <a:endParaRPr lang="en-GB" sz="1600" dirty="0">
              <a:solidFill>
                <a:schemeClr val="bg1"/>
              </a:solidFill>
              <a:latin typeface="Arial" panose="020B0604020202020204" pitchFamily="34" charset="0"/>
              <a:cs typeface="Arial" panose="020B0604020202020204" pitchFamily="34" charset="0"/>
            </a:endParaRPr>
          </a:p>
          <a:p>
            <a:r>
              <a:rPr lang="en-GB" sz="1600" b="1" dirty="0">
                <a:solidFill>
                  <a:schemeClr val="bg1"/>
                </a:solidFill>
                <a:latin typeface="Arial" panose="020B0604020202020204" pitchFamily="34" charset="0"/>
                <a:cs typeface="Arial" panose="020B0604020202020204" pitchFamily="34" charset="0"/>
              </a:rPr>
              <a:t>A</a:t>
            </a:r>
            <a:r>
              <a:rPr lang="en-GB" sz="1600" dirty="0">
                <a:solidFill>
                  <a:schemeClr val="bg1"/>
                </a:solidFill>
                <a:latin typeface="Arial" panose="020B0604020202020204" pitchFamily="34" charset="0"/>
                <a:cs typeface="Arial" panose="020B0604020202020204" pitchFamily="34" charset="0"/>
              </a:rPr>
              <a:t>chievable</a:t>
            </a:r>
          </a:p>
          <a:p>
            <a:r>
              <a:rPr lang="en-GB" sz="1600" b="1" dirty="0">
                <a:solidFill>
                  <a:schemeClr val="bg1"/>
                </a:solidFill>
                <a:latin typeface="Arial" panose="020B0604020202020204" pitchFamily="34" charset="0"/>
                <a:cs typeface="Arial" panose="020B0604020202020204" pitchFamily="34" charset="0"/>
              </a:rPr>
              <a:t>R</a:t>
            </a:r>
            <a:r>
              <a:rPr lang="en-GB" sz="1600" dirty="0">
                <a:solidFill>
                  <a:schemeClr val="bg1"/>
                </a:solidFill>
                <a:latin typeface="Arial" panose="020B0604020202020204" pitchFamily="34" charset="0"/>
                <a:cs typeface="Arial" panose="020B0604020202020204" pitchFamily="34" charset="0"/>
              </a:rPr>
              <a:t>elevant</a:t>
            </a:r>
          </a:p>
          <a:p>
            <a:r>
              <a:rPr lang="en-GB" sz="1600" b="1" dirty="0">
                <a:solidFill>
                  <a:schemeClr val="bg1"/>
                </a:solidFill>
                <a:latin typeface="Arial" panose="020B0604020202020204" pitchFamily="34" charset="0"/>
                <a:cs typeface="Arial" panose="020B0604020202020204" pitchFamily="34" charset="0"/>
              </a:rPr>
              <a:t>T</a:t>
            </a:r>
            <a:r>
              <a:rPr lang="en-GB" sz="1600" dirty="0">
                <a:solidFill>
                  <a:schemeClr val="bg1"/>
                </a:solidFill>
                <a:latin typeface="Arial" panose="020B0604020202020204" pitchFamily="34" charset="0"/>
                <a:cs typeface="Arial" panose="020B0604020202020204" pitchFamily="34" charset="0"/>
              </a:rPr>
              <a:t>ime</a:t>
            </a:r>
          </a:p>
        </p:txBody>
      </p:sp>
      <p:pic>
        <p:nvPicPr>
          <p:cNvPr id="9" name="Picture 8" descr="https://www.brightonsu.com/assets/site_resources/BSU%20Landscape%202018%20Pant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18493" y="1546001"/>
            <a:ext cx="5368707" cy="3970318"/>
          </a:xfrm>
          <a:prstGeom prst="rect">
            <a:avLst/>
          </a:prstGeom>
        </p:spPr>
        <p:txBody>
          <a:bodyPr wrap="square">
            <a:spAutoFit/>
          </a:bodyPr>
          <a:lstStyle/>
          <a:p>
            <a:r>
              <a:rPr lang="en-GB" b="1" dirty="0">
                <a:solidFill>
                  <a:srgbClr val="333333"/>
                </a:solidFill>
                <a:latin typeface="raleway"/>
              </a:rPr>
              <a:t>S</a:t>
            </a:r>
            <a:r>
              <a:rPr lang="en-GB" dirty="0">
                <a:solidFill>
                  <a:srgbClr val="333333"/>
                </a:solidFill>
                <a:latin typeface="raleway"/>
              </a:rPr>
              <a:t> – To increase Hedgehog extinction awareness at the University of Brighton</a:t>
            </a:r>
          </a:p>
          <a:p>
            <a:r>
              <a:rPr lang="en-GB" b="1" dirty="0">
                <a:solidFill>
                  <a:srgbClr val="333333"/>
                </a:solidFill>
                <a:latin typeface="raleway"/>
              </a:rPr>
              <a:t>M</a:t>
            </a:r>
            <a:r>
              <a:rPr lang="en-GB" dirty="0">
                <a:solidFill>
                  <a:srgbClr val="333333"/>
                </a:solidFill>
                <a:latin typeface="raleway"/>
              </a:rPr>
              <a:t> – To increase Hedgehog extinction awareness by 20% at the University of Brighton</a:t>
            </a:r>
          </a:p>
          <a:p>
            <a:r>
              <a:rPr lang="en-GB" b="1" dirty="0">
                <a:solidFill>
                  <a:srgbClr val="333333"/>
                </a:solidFill>
                <a:latin typeface="raleway"/>
              </a:rPr>
              <a:t>A</a:t>
            </a:r>
            <a:r>
              <a:rPr lang="en-GB" dirty="0">
                <a:solidFill>
                  <a:srgbClr val="333333"/>
                </a:solidFill>
                <a:latin typeface="raleway"/>
              </a:rPr>
              <a:t> – To collect student and staff data via quarterly surveys and after meetings/events to ensure that awareness is being raised at the University of Brighton</a:t>
            </a:r>
          </a:p>
          <a:p>
            <a:r>
              <a:rPr lang="en-GB" b="1" dirty="0">
                <a:solidFill>
                  <a:srgbClr val="333333"/>
                </a:solidFill>
                <a:latin typeface="raleway"/>
              </a:rPr>
              <a:t>R</a:t>
            </a:r>
            <a:r>
              <a:rPr lang="en-GB" dirty="0">
                <a:solidFill>
                  <a:srgbClr val="333333"/>
                </a:solidFill>
                <a:latin typeface="raleway"/>
              </a:rPr>
              <a:t> – To host weekly group meetings where aims and events are discussed and planned at the University of Brighton</a:t>
            </a:r>
          </a:p>
          <a:p>
            <a:r>
              <a:rPr lang="en-GB" b="1" dirty="0">
                <a:solidFill>
                  <a:srgbClr val="333333"/>
                </a:solidFill>
                <a:latin typeface="raleway"/>
              </a:rPr>
              <a:t>T </a:t>
            </a:r>
            <a:r>
              <a:rPr lang="en-GB" dirty="0">
                <a:solidFill>
                  <a:srgbClr val="333333"/>
                </a:solidFill>
                <a:latin typeface="raleway"/>
              </a:rPr>
              <a:t>- To increase Hedgehog extinction awareness by 20% from the start of the 2021/2022 academic year to the end of it at the University of Brighton</a:t>
            </a:r>
            <a:endParaRPr lang="en-GB" b="0" i="0" dirty="0">
              <a:solidFill>
                <a:srgbClr val="333333"/>
              </a:solidFill>
              <a:effectLst/>
              <a:latin typeface="raleway"/>
            </a:endParaRPr>
          </a:p>
        </p:txBody>
      </p:sp>
    </p:spTree>
    <p:extLst>
      <p:ext uri="{BB962C8B-B14F-4D97-AF65-F5344CB8AC3E}">
        <p14:creationId xmlns:p14="http://schemas.microsoft.com/office/powerpoint/2010/main" val="382645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1;p18"/>
          <p:cNvSpPr txBox="1"/>
          <p:nvPr/>
        </p:nvSpPr>
        <p:spPr>
          <a:xfrm>
            <a:off x="1871658" y="662790"/>
            <a:ext cx="6717432" cy="676911"/>
          </a:xfrm>
          <a:prstGeom prst="rect">
            <a:avLst/>
          </a:prstGeom>
          <a:solidFill>
            <a:srgbClr val="009999"/>
          </a:solidFill>
          <a:ln>
            <a:noFill/>
          </a:ln>
        </p:spPr>
        <p:txBody>
          <a:bodyPr spcFirstLastPara="1" wrap="square" lIns="91425" tIns="45700" rIns="91425" bIns="45700" anchor="t" anchorCtr="0">
            <a:noAutofit/>
          </a:bodyPr>
          <a:lstStyle/>
          <a:p>
            <a:pPr lvl="0"/>
            <a:r>
              <a:rPr lang="en-GB" sz="3200" b="1" dirty="0">
                <a:solidFill>
                  <a:schemeClr val="lt1"/>
                </a:solidFill>
                <a:latin typeface="Arial" panose="020B0604020202020204" pitchFamily="34" charset="0"/>
                <a:ea typeface="Arial"/>
                <a:cs typeface="Arial" panose="020B0604020202020204" pitchFamily="34" charset="0"/>
                <a:sym typeface="Arial"/>
              </a:rPr>
              <a:t>Step 2: Become an Expert</a:t>
            </a:r>
            <a:endParaRPr lang="en-GB" sz="3200" dirty="0">
              <a:latin typeface="Arial" panose="020B0604020202020204" pitchFamily="34" charset="0"/>
              <a:cs typeface="Arial" panose="020B0604020202020204" pitchFamily="34" charset="0"/>
            </a:endParaRPr>
          </a:p>
        </p:txBody>
      </p:sp>
      <p:pic>
        <p:nvPicPr>
          <p:cNvPr id="6" name="Google Shape;154;p18" descr="sherlock holmes GIF"/>
          <p:cNvPicPr preferRelativeResize="0"/>
          <p:nvPr/>
        </p:nvPicPr>
        <p:blipFill rotWithShape="1">
          <a:blip r:embed="rId3">
            <a:alphaModFix/>
          </a:blip>
          <a:srcRect/>
          <a:stretch/>
        </p:blipFill>
        <p:spPr>
          <a:xfrm>
            <a:off x="8199619" y="1642625"/>
            <a:ext cx="3260686" cy="3570769"/>
          </a:xfrm>
          <a:prstGeom prst="rect">
            <a:avLst/>
          </a:prstGeom>
          <a:noFill/>
          <a:ln>
            <a:noFill/>
          </a:ln>
        </p:spPr>
      </p:pic>
      <p:sp>
        <p:nvSpPr>
          <p:cNvPr id="9" name="Content Placeholder 2"/>
          <p:cNvSpPr>
            <a:spLocks noGrp="1"/>
          </p:cNvSpPr>
          <p:nvPr>
            <p:ph idx="1"/>
          </p:nvPr>
        </p:nvSpPr>
        <p:spPr>
          <a:xfrm>
            <a:off x="1820338" y="1541904"/>
            <a:ext cx="5601118" cy="2200756"/>
          </a:xfrm>
        </p:spPr>
        <p:txBody>
          <a:bodyPr/>
          <a:lstStyle/>
          <a:p>
            <a:r>
              <a:rPr lang="en-GB" dirty="0" smtClean="0">
                <a:solidFill>
                  <a:schemeClr val="dk1"/>
                </a:solidFill>
                <a:latin typeface="Arial" panose="020B0604020202020204" pitchFamily="34" charset="0"/>
                <a:ea typeface="Calibri"/>
                <a:cs typeface="Arial" panose="020B0604020202020204" pitchFamily="34" charset="0"/>
                <a:sym typeface="Calibri"/>
              </a:rPr>
              <a:t>Knowledge is power</a:t>
            </a:r>
          </a:p>
          <a:p>
            <a:r>
              <a:rPr lang="en-GB" dirty="0" smtClean="0">
                <a:solidFill>
                  <a:schemeClr val="dk1"/>
                </a:solidFill>
                <a:latin typeface="Arial" panose="020B0604020202020204" pitchFamily="34" charset="0"/>
                <a:ea typeface="Calibri"/>
                <a:cs typeface="Arial" panose="020B0604020202020204" pitchFamily="34" charset="0"/>
                <a:sym typeface="Calibri"/>
              </a:rPr>
              <a:t>What do you need to know?</a:t>
            </a:r>
          </a:p>
          <a:p>
            <a:r>
              <a:rPr lang="en-GB" dirty="0" smtClean="0">
                <a:solidFill>
                  <a:schemeClr val="dk1"/>
                </a:solidFill>
                <a:latin typeface="Arial" panose="020B0604020202020204" pitchFamily="34" charset="0"/>
                <a:ea typeface="Calibri"/>
                <a:cs typeface="Arial" panose="020B0604020202020204" pitchFamily="34" charset="0"/>
                <a:sym typeface="Calibri"/>
              </a:rPr>
              <a:t>Where can you find it?</a:t>
            </a:r>
          </a:p>
          <a:p>
            <a:r>
              <a:rPr lang="en-GB" dirty="0" smtClean="0">
                <a:solidFill>
                  <a:schemeClr val="dk1"/>
                </a:solidFill>
                <a:latin typeface="Arial" panose="020B0604020202020204" pitchFamily="34" charset="0"/>
                <a:ea typeface="Calibri"/>
                <a:cs typeface="Arial" panose="020B0604020202020204" pitchFamily="34" charset="0"/>
                <a:sym typeface="Calibri"/>
              </a:rPr>
              <a:t>Lived Experience  </a:t>
            </a:r>
          </a:p>
        </p:txBody>
      </p:sp>
      <p:pic>
        <p:nvPicPr>
          <p:cNvPr id="11" name="Picture 10"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5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306876"/>
              </p:ext>
            </p:extLst>
          </p:nvPr>
        </p:nvGraphicFramePr>
        <p:xfrm>
          <a:off x="2270160" y="582604"/>
          <a:ext cx="8426194" cy="5222772"/>
        </p:xfrm>
        <a:graphic>
          <a:graphicData uri="http://schemas.openxmlformats.org/drawingml/2006/table">
            <a:tbl>
              <a:tblPr/>
              <a:tblGrid>
                <a:gridCol w="4213097">
                  <a:extLst>
                    <a:ext uri="{9D8B030D-6E8A-4147-A177-3AD203B41FA5}">
                      <a16:colId xmlns:a16="http://schemas.microsoft.com/office/drawing/2014/main" val="559602660"/>
                    </a:ext>
                  </a:extLst>
                </a:gridCol>
                <a:gridCol w="4213097">
                  <a:extLst>
                    <a:ext uri="{9D8B030D-6E8A-4147-A177-3AD203B41FA5}">
                      <a16:colId xmlns:a16="http://schemas.microsoft.com/office/drawing/2014/main" val="1584110331"/>
                    </a:ext>
                  </a:extLst>
                </a:gridCol>
              </a:tblGrid>
              <a:tr h="660339">
                <a:tc>
                  <a:txBody>
                    <a:bodyPr/>
                    <a:lstStyle/>
                    <a:p>
                      <a:pPr algn="ctr" fontAlgn="t" latinLnBrk="0"/>
                      <a:r>
                        <a:rPr lang="en-GB" sz="3200" b="1" i="0" cap="all" dirty="0">
                          <a:solidFill>
                            <a:srgbClr val="FFFFFF"/>
                          </a:solidFill>
                          <a:effectLst/>
                          <a:latin typeface="Arial" panose="020B0604020202020204" pitchFamily="34" charset="0"/>
                          <a:cs typeface="Arial" panose="020B0604020202020204" pitchFamily="34" charset="0"/>
                        </a:rPr>
                        <a:t>CATEGORY</a:t>
                      </a:r>
                    </a:p>
                  </a:txBody>
                  <a:tcPr marL="44150" marR="44150" marT="44150" marB="4415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tc>
                  <a:txBody>
                    <a:bodyPr/>
                    <a:lstStyle/>
                    <a:p>
                      <a:pPr algn="ctr" fontAlgn="t" latinLnBrk="0"/>
                      <a:r>
                        <a:rPr lang="en-GB" sz="3200" b="1" i="0" cap="all" dirty="0">
                          <a:solidFill>
                            <a:srgbClr val="FFFFFF"/>
                          </a:solidFill>
                          <a:effectLst/>
                          <a:latin typeface="Arial" panose="020B0604020202020204" pitchFamily="34" charset="0"/>
                          <a:cs typeface="Arial" panose="020B0604020202020204" pitchFamily="34" charset="0"/>
                        </a:rPr>
                        <a:t>SOURCE</a:t>
                      </a:r>
                    </a:p>
                  </a:txBody>
                  <a:tcPr marL="44150" marR="44150" marT="44150" marB="4415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1615401373"/>
                  </a:ext>
                </a:extLst>
              </a:tr>
              <a:tr h="1239900">
                <a:tc>
                  <a:txBody>
                    <a:bodyPr/>
                    <a:lstStyle/>
                    <a:p>
                      <a:pPr algn="ctr" fontAlgn="ctr" latinLnBrk="0"/>
                      <a:r>
                        <a:rPr lang="en-GB" sz="1600" dirty="0">
                          <a:solidFill>
                            <a:srgbClr val="FFFFFF"/>
                          </a:solidFill>
                          <a:effectLst/>
                          <a:latin typeface="Arial" panose="020B0604020202020204" pitchFamily="34" charset="0"/>
                          <a:cs typeface="Arial" panose="020B0604020202020204" pitchFamily="34" charset="0"/>
                        </a:rPr>
                        <a:t>Local</a:t>
                      </a:r>
                    </a:p>
                  </a:txBody>
                  <a:tcPr marL="44150" marR="44150" marT="44150" marB="44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tc>
                  <a:txBody>
                    <a:bodyPr/>
                    <a:lstStyle/>
                    <a:p>
                      <a:pPr algn="l" fontAlgn="t" latinLnBrk="0"/>
                      <a:r>
                        <a:rPr lang="en-GB" sz="1600" dirty="0" smtClean="0">
                          <a:solidFill>
                            <a:srgbClr val="FFFFFF"/>
                          </a:solidFill>
                          <a:effectLst/>
                          <a:latin typeface="Arial" panose="020B0604020202020204" pitchFamily="34" charset="0"/>
                          <a:cs typeface="Arial" panose="020B0604020202020204" pitchFamily="34" charset="0"/>
                        </a:rPr>
                        <a:t>Brighton SU</a:t>
                      </a:r>
                      <a:r>
                        <a:rPr lang="en-GB" sz="1600" dirty="0">
                          <a:solidFill>
                            <a:srgbClr val="FFFFFF"/>
                          </a:solidFill>
                          <a:effectLst/>
                          <a:latin typeface="Arial" panose="020B0604020202020204" pitchFamily="34" charset="0"/>
                          <a:cs typeface="Arial" panose="020B0604020202020204" pitchFamily="34" charset="0"/>
                        </a:rPr>
                        <a:t/>
                      </a:r>
                      <a:br>
                        <a:rPr lang="en-GB" sz="1600" dirty="0">
                          <a:solidFill>
                            <a:srgbClr val="FFFFFF"/>
                          </a:solidFill>
                          <a:effectLst/>
                          <a:latin typeface="Arial" panose="020B0604020202020204" pitchFamily="34" charset="0"/>
                          <a:cs typeface="Arial" panose="020B0604020202020204" pitchFamily="34" charset="0"/>
                        </a:rPr>
                      </a:br>
                      <a:r>
                        <a:rPr lang="en-GB" sz="1600" dirty="0" smtClean="0">
                          <a:solidFill>
                            <a:srgbClr val="FFFFFF"/>
                          </a:solidFill>
                          <a:effectLst/>
                          <a:latin typeface="Arial" panose="020B0604020202020204" pitchFamily="34" charset="0"/>
                          <a:cs typeface="Arial" panose="020B0604020202020204" pitchFamily="34" charset="0"/>
                        </a:rPr>
                        <a:t>Brighton </a:t>
                      </a:r>
                      <a:r>
                        <a:rPr lang="en-GB" sz="1600" dirty="0">
                          <a:solidFill>
                            <a:srgbClr val="FFFFFF"/>
                          </a:solidFill>
                          <a:effectLst/>
                          <a:latin typeface="Arial" panose="020B0604020202020204" pitchFamily="34" charset="0"/>
                          <a:cs typeface="Arial" panose="020B0604020202020204" pitchFamily="34" charset="0"/>
                        </a:rPr>
                        <a:t>University</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Ask your MPs</a:t>
                      </a:r>
                      <a:br>
                        <a:rPr lang="en-GB" sz="1600" dirty="0">
                          <a:solidFill>
                            <a:srgbClr val="FFFFFF"/>
                          </a:solidFill>
                          <a:effectLst/>
                          <a:latin typeface="Arial" panose="020B0604020202020204" pitchFamily="34" charset="0"/>
                          <a:cs typeface="Arial" panose="020B0604020202020204" pitchFamily="34" charset="0"/>
                        </a:rPr>
                      </a:br>
                      <a:r>
                        <a:rPr lang="en-GB" sz="1600" dirty="0" smtClean="0">
                          <a:solidFill>
                            <a:srgbClr val="FFFFFF"/>
                          </a:solidFill>
                          <a:effectLst/>
                          <a:latin typeface="Arial" panose="020B0604020202020204" pitchFamily="34" charset="0"/>
                          <a:cs typeface="Arial" panose="020B0604020202020204" pitchFamily="34" charset="0"/>
                        </a:rPr>
                        <a:t>Brighton</a:t>
                      </a:r>
                      <a:r>
                        <a:rPr lang="en-GB" sz="1600" baseline="0" dirty="0" smtClean="0">
                          <a:solidFill>
                            <a:srgbClr val="FFFFFF"/>
                          </a:solidFill>
                          <a:effectLst/>
                          <a:latin typeface="Arial" panose="020B0604020202020204" pitchFamily="34" charset="0"/>
                          <a:cs typeface="Arial" panose="020B0604020202020204" pitchFamily="34" charset="0"/>
                        </a:rPr>
                        <a:t> &amp; Hove</a:t>
                      </a:r>
                      <a:r>
                        <a:rPr lang="en-GB" sz="1600" dirty="0" smtClean="0">
                          <a:solidFill>
                            <a:srgbClr val="FFFFFF"/>
                          </a:solidFill>
                          <a:effectLst/>
                          <a:latin typeface="Arial" panose="020B0604020202020204" pitchFamily="34" charset="0"/>
                          <a:cs typeface="Arial" panose="020B0604020202020204" pitchFamily="34" charset="0"/>
                        </a:rPr>
                        <a:t> </a:t>
                      </a:r>
                      <a:r>
                        <a:rPr lang="en-GB" sz="1600" dirty="0">
                          <a:solidFill>
                            <a:srgbClr val="FFFFFF"/>
                          </a:solidFill>
                          <a:effectLst/>
                          <a:latin typeface="Arial" panose="020B0604020202020204" pitchFamily="34" charset="0"/>
                          <a:cs typeface="Arial" panose="020B0604020202020204" pitchFamily="34" charset="0"/>
                        </a:rPr>
                        <a:t>County Council</a:t>
                      </a:r>
                    </a:p>
                  </a:txBody>
                  <a:tcPr marL="44150" marR="44150" marT="44150" marB="44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872730362"/>
                  </a:ext>
                </a:extLst>
              </a:tr>
              <a:tr h="2082633">
                <a:tc>
                  <a:txBody>
                    <a:bodyPr/>
                    <a:lstStyle/>
                    <a:p>
                      <a:pPr algn="ctr" fontAlgn="ctr" latinLnBrk="0"/>
                      <a:r>
                        <a:rPr lang="en-GB" sz="1600" dirty="0">
                          <a:solidFill>
                            <a:srgbClr val="FFFFFF"/>
                          </a:solidFill>
                          <a:effectLst/>
                          <a:latin typeface="Arial" panose="020B0604020202020204" pitchFamily="34" charset="0"/>
                          <a:cs typeface="Arial" panose="020B0604020202020204" pitchFamily="34" charset="0"/>
                        </a:rPr>
                        <a:t>National</a:t>
                      </a:r>
                    </a:p>
                  </a:txBody>
                  <a:tcPr marL="44150" marR="44150" marT="44150" marB="44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tc>
                  <a:txBody>
                    <a:bodyPr/>
                    <a:lstStyle/>
                    <a:p>
                      <a:pPr algn="l" fontAlgn="t" latinLnBrk="0"/>
                      <a:r>
                        <a:rPr lang="en-GB" sz="1600" dirty="0">
                          <a:solidFill>
                            <a:srgbClr val="FFFFFF"/>
                          </a:solidFill>
                          <a:effectLst/>
                          <a:latin typeface="Arial" panose="020B0604020202020204" pitchFamily="34" charset="0"/>
                          <a:cs typeface="Arial" panose="020B0604020202020204" pitchFamily="34" charset="0"/>
                        </a:rPr>
                        <a:t>National Union of Students (NUS)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Student Unions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Universities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Office for National Statistics (OFS)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Parliamentary briefings/Hansard</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Trade Unions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British Medical Organisations</a:t>
                      </a:r>
                    </a:p>
                  </a:txBody>
                  <a:tcPr marL="44150" marR="44150" marT="44150" marB="44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3159359219"/>
                  </a:ext>
                </a:extLst>
              </a:tr>
              <a:tr h="1239900">
                <a:tc>
                  <a:txBody>
                    <a:bodyPr/>
                    <a:lstStyle/>
                    <a:p>
                      <a:pPr algn="ctr" fontAlgn="ctr" latinLnBrk="0"/>
                      <a:r>
                        <a:rPr lang="en-GB" sz="1600" dirty="0">
                          <a:solidFill>
                            <a:srgbClr val="FFFFFF"/>
                          </a:solidFill>
                          <a:effectLst/>
                          <a:latin typeface="Arial" panose="020B0604020202020204" pitchFamily="34" charset="0"/>
                          <a:cs typeface="Arial" panose="020B0604020202020204" pitchFamily="34" charset="0"/>
                        </a:rPr>
                        <a:t>Global</a:t>
                      </a:r>
                    </a:p>
                  </a:txBody>
                  <a:tcPr marL="44150" marR="44150" marT="44150" marB="44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tc>
                  <a:txBody>
                    <a:bodyPr/>
                    <a:lstStyle/>
                    <a:p>
                      <a:pPr algn="l" fontAlgn="t" latinLnBrk="0"/>
                      <a:r>
                        <a:rPr lang="en-GB" sz="1600" dirty="0">
                          <a:solidFill>
                            <a:srgbClr val="FFFFFF"/>
                          </a:solidFill>
                          <a:effectLst/>
                          <a:latin typeface="Arial" panose="020B0604020202020204" pitchFamily="34" charset="0"/>
                          <a:cs typeface="Arial" panose="020B0604020202020204" pitchFamily="34" charset="0"/>
                        </a:rPr>
                        <a:t>Trade Organisations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United Nations</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Charities (e.g. Oxfam, Water Aid)</a:t>
                      </a:r>
                      <a:br>
                        <a:rPr lang="en-GB" sz="1600" dirty="0">
                          <a:solidFill>
                            <a:srgbClr val="FFFFFF"/>
                          </a:solidFill>
                          <a:effectLst/>
                          <a:latin typeface="Arial" panose="020B0604020202020204" pitchFamily="34" charset="0"/>
                          <a:cs typeface="Arial" panose="020B0604020202020204" pitchFamily="34" charset="0"/>
                        </a:rPr>
                      </a:br>
                      <a:r>
                        <a:rPr lang="en-GB" sz="1600" dirty="0">
                          <a:solidFill>
                            <a:srgbClr val="FFFFFF"/>
                          </a:solidFill>
                          <a:effectLst/>
                          <a:latin typeface="Arial" panose="020B0604020202020204" pitchFamily="34" charset="0"/>
                          <a:cs typeface="Arial" panose="020B0604020202020204" pitchFamily="34" charset="0"/>
                        </a:rPr>
                        <a:t>Other Governments</a:t>
                      </a:r>
                    </a:p>
                  </a:txBody>
                  <a:tcPr marL="44150" marR="44150" marT="44150" marB="44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9999"/>
                    </a:solidFill>
                  </a:tcPr>
                </a:tc>
                <a:extLst>
                  <a:ext uri="{0D108BD9-81ED-4DB2-BD59-A6C34878D82A}">
                    <a16:rowId xmlns:a16="http://schemas.microsoft.com/office/drawing/2014/main" val="2409853404"/>
                  </a:ext>
                </a:extLst>
              </a:tr>
            </a:tbl>
          </a:graphicData>
        </a:graphic>
      </p:graphicFrame>
      <p:pic>
        <p:nvPicPr>
          <p:cNvPr id="7" name="Picture 6" descr="https://www.brightonsu.com/assets/site_resources/BSU%20Landscape%202018%20Pant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178" y="5708483"/>
            <a:ext cx="3317822" cy="114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2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inking Kid Cartoon High Res Stock Images | Shutterstock">
            <a:extLst>
              <a:ext uri="{FF2B5EF4-FFF2-40B4-BE49-F238E27FC236}">
                <a16:creationId xmlns:a16="http://schemas.microsoft.com/office/drawing/2014/main" id="{9CA40AB0-E4F5-4568-8317-082241C80E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63"/>
          <a:stretch/>
        </p:blipFill>
        <p:spPr bwMode="auto">
          <a:xfrm>
            <a:off x="1727948" y="3045100"/>
            <a:ext cx="7184430" cy="285150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61;p19"/>
          <p:cNvSpPr txBox="1"/>
          <p:nvPr/>
        </p:nvSpPr>
        <p:spPr>
          <a:xfrm>
            <a:off x="1727948" y="375590"/>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a:solidFill>
                  <a:schemeClr val="lt1"/>
                </a:solidFill>
                <a:latin typeface="Arial" panose="020B0604020202020204" pitchFamily="34" charset="0"/>
                <a:ea typeface="Arial"/>
                <a:cs typeface="Arial" panose="020B0604020202020204" pitchFamily="34" charset="0"/>
                <a:sym typeface="Arial"/>
              </a:rPr>
              <a:t>Step 3: Resource Pool</a:t>
            </a:r>
            <a:endParaRPr lang="en-GB" sz="3200" dirty="0">
              <a:latin typeface="Arial" panose="020B0604020202020204" pitchFamily="34" charset="0"/>
              <a:cs typeface="Arial" panose="020B0604020202020204" pitchFamily="34" charset="0"/>
            </a:endParaRPr>
          </a:p>
        </p:txBody>
      </p:sp>
      <p:sp>
        <p:nvSpPr>
          <p:cNvPr id="8" name="Google Shape;164;p19"/>
          <p:cNvSpPr txBox="1"/>
          <p:nvPr/>
        </p:nvSpPr>
        <p:spPr>
          <a:xfrm>
            <a:off x="1727948" y="1291079"/>
            <a:ext cx="1538374" cy="638944"/>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Money</a:t>
            </a:r>
            <a:endParaRPr sz="2800" dirty="0">
              <a:latin typeface="Arial" panose="020B0604020202020204" pitchFamily="34" charset="0"/>
              <a:cs typeface="Arial" panose="020B0604020202020204" pitchFamily="34" charset="0"/>
            </a:endParaRPr>
          </a:p>
        </p:txBody>
      </p:sp>
      <p:sp>
        <p:nvSpPr>
          <p:cNvPr id="9" name="Google Shape;164;p19">
            <a:extLst>
              <a:ext uri="{FF2B5EF4-FFF2-40B4-BE49-F238E27FC236}">
                <a16:creationId xmlns:a16="http://schemas.microsoft.com/office/drawing/2014/main" id="{1AA8BE63-557D-456D-8DCE-A9DAC8402B4A}"/>
              </a:ext>
            </a:extLst>
          </p:cNvPr>
          <p:cNvSpPr txBox="1"/>
          <p:nvPr/>
        </p:nvSpPr>
        <p:spPr>
          <a:xfrm>
            <a:off x="1727948" y="2136328"/>
            <a:ext cx="3071083" cy="638944"/>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Access to printing</a:t>
            </a:r>
            <a:endParaRPr sz="2800" dirty="0">
              <a:latin typeface="Arial" panose="020B0604020202020204" pitchFamily="34" charset="0"/>
              <a:cs typeface="Arial" panose="020B0604020202020204" pitchFamily="34" charset="0"/>
            </a:endParaRPr>
          </a:p>
        </p:txBody>
      </p:sp>
      <p:sp>
        <p:nvSpPr>
          <p:cNvPr id="10" name="Google Shape;164;p19">
            <a:extLst>
              <a:ext uri="{FF2B5EF4-FFF2-40B4-BE49-F238E27FC236}">
                <a16:creationId xmlns:a16="http://schemas.microsoft.com/office/drawing/2014/main" id="{BBF229D7-0E7F-43A1-A39D-856F2950D2DD}"/>
              </a:ext>
            </a:extLst>
          </p:cNvPr>
          <p:cNvSpPr txBox="1"/>
          <p:nvPr/>
        </p:nvSpPr>
        <p:spPr>
          <a:xfrm>
            <a:off x="2661834" y="3092501"/>
            <a:ext cx="2066203" cy="638944"/>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Canva wiz</a:t>
            </a:r>
            <a:endParaRPr sz="2800" dirty="0">
              <a:latin typeface="Arial" panose="020B0604020202020204" pitchFamily="34" charset="0"/>
              <a:cs typeface="Arial" panose="020B0604020202020204" pitchFamily="34" charset="0"/>
            </a:endParaRPr>
          </a:p>
        </p:txBody>
      </p:sp>
      <p:sp>
        <p:nvSpPr>
          <p:cNvPr id="11" name="Google Shape;164;p19">
            <a:extLst>
              <a:ext uri="{FF2B5EF4-FFF2-40B4-BE49-F238E27FC236}">
                <a16:creationId xmlns:a16="http://schemas.microsoft.com/office/drawing/2014/main" id="{E5CB9B11-14C9-4988-8740-E63D0A721E54}"/>
              </a:ext>
            </a:extLst>
          </p:cNvPr>
          <p:cNvSpPr txBox="1"/>
          <p:nvPr/>
        </p:nvSpPr>
        <p:spPr>
          <a:xfrm>
            <a:off x="5204229" y="1146860"/>
            <a:ext cx="2478899" cy="107780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Time: exams and deadlines</a:t>
            </a:r>
            <a:endParaRPr sz="2800" dirty="0">
              <a:latin typeface="Arial" panose="020B0604020202020204" pitchFamily="34" charset="0"/>
              <a:cs typeface="Arial" panose="020B0604020202020204" pitchFamily="34" charset="0"/>
            </a:endParaRPr>
          </a:p>
        </p:txBody>
      </p:sp>
      <p:sp>
        <p:nvSpPr>
          <p:cNvPr id="12" name="Google Shape;164;p19">
            <a:extLst>
              <a:ext uri="{FF2B5EF4-FFF2-40B4-BE49-F238E27FC236}">
                <a16:creationId xmlns:a16="http://schemas.microsoft.com/office/drawing/2014/main" id="{5A4BDAAE-CC0E-403D-9FDC-28776557B633}"/>
              </a:ext>
            </a:extLst>
          </p:cNvPr>
          <p:cNvSpPr txBox="1"/>
          <p:nvPr/>
        </p:nvSpPr>
        <p:spPr>
          <a:xfrm>
            <a:off x="5322585" y="2445322"/>
            <a:ext cx="1889772" cy="107780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Time: holidays</a:t>
            </a:r>
            <a:endParaRPr sz="2800" dirty="0">
              <a:latin typeface="Arial" panose="020B0604020202020204" pitchFamily="34" charset="0"/>
              <a:cs typeface="Arial" panose="020B0604020202020204" pitchFamily="34" charset="0"/>
            </a:endParaRPr>
          </a:p>
        </p:txBody>
      </p:sp>
      <p:sp>
        <p:nvSpPr>
          <p:cNvPr id="13" name="Google Shape;164;p19">
            <a:extLst>
              <a:ext uri="{FF2B5EF4-FFF2-40B4-BE49-F238E27FC236}">
                <a16:creationId xmlns:a16="http://schemas.microsoft.com/office/drawing/2014/main" id="{7328B456-D586-499B-A67F-E1A00FC90CFB}"/>
              </a:ext>
            </a:extLst>
          </p:cNvPr>
          <p:cNvSpPr txBox="1"/>
          <p:nvPr/>
        </p:nvSpPr>
        <p:spPr>
          <a:xfrm>
            <a:off x="8508869" y="1398041"/>
            <a:ext cx="1889772" cy="1077802"/>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Online space</a:t>
            </a:r>
            <a:endParaRPr sz="2800" dirty="0">
              <a:latin typeface="Arial" panose="020B0604020202020204" pitchFamily="34" charset="0"/>
              <a:cs typeface="Arial" panose="020B0604020202020204" pitchFamily="34" charset="0"/>
            </a:endParaRPr>
          </a:p>
        </p:txBody>
      </p:sp>
      <p:sp>
        <p:nvSpPr>
          <p:cNvPr id="14" name="Google Shape;164;p19">
            <a:extLst>
              <a:ext uri="{FF2B5EF4-FFF2-40B4-BE49-F238E27FC236}">
                <a16:creationId xmlns:a16="http://schemas.microsoft.com/office/drawing/2014/main" id="{608C6F80-9B6D-4C31-A50D-0BD2F46AE2B7}"/>
              </a:ext>
            </a:extLst>
          </p:cNvPr>
          <p:cNvSpPr txBox="1"/>
          <p:nvPr/>
        </p:nvSpPr>
        <p:spPr>
          <a:xfrm>
            <a:off x="8223041" y="2653643"/>
            <a:ext cx="1889772" cy="638944"/>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GB" sz="2800" dirty="0">
                <a:latin typeface="Arial" panose="020B0604020202020204" pitchFamily="34" charset="0"/>
                <a:cs typeface="Arial" panose="020B0604020202020204" pitchFamily="34" charset="0"/>
              </a:rPr>
              <a:t>Training</a:t>
            </a:r>
            <a:endParaRPr sz="2800" dirty="0">
              <a:latin typeface="Arial" panose="020B0604020202020204" pitchFamily="34" charset="0"/>
              <a:cs typeface="Arial" panose="020B0604020202020204" pitchFamily="34" charset="0"/>
            </a:endParaRPr>
          </a:p>
        </p:txBody>
      </p:sp>
      <p:pic>
        <p:nvPicPr>
          <p:cNvPr id="15" name="Picture 14"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83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0245" t="9389"/>
          <a:stretch/>
        </p:blipFill>
        <p:spPr bwMode="auto">
          <a:xfrm>
            <a:off x="2235536" y="1544256"/>
            <a:ext cx="8354594" cy="3801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A55815F-F878-41EA-BF51-02BCF24E2D61}"/>
              </a:ext>
            </a:extLst>
          </p:cNvPr>
          <p:cNvSpPr txBox="1"/>
          <p:nvPr/>
        </p:nvSpPr>
        <p:spPr>
          <a:xfrm rot="5400000">
            <a:off x="5319402" y="-509679"/>
            <a:ext cx="1069523" cy="3407775"/>
          </a:xfrm>
          <a:prstGeom prst="rect">
            <a:avLst/>
          </a:prstGeom>
          <a:solidFill>
            <a:schemeClr val="bg1"/>
          </a:solidFill>
        </p:spPr>
        <p:txBody>
          <a:bodyPr wrap="square" rtlCol="0">
            <a:spAutoFit/>
          </a:bodyPr>
          <a:lstStyle/>
          <a:p>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33A6780-02C3-486D-8C0C-23314F925494}"/>
              </a:ext>
            </a:extLst>
          </p:cNvPr>
          <p:cNvSpPr txBox="1"/>
          <p:nvPr/>
        </p:nvSpPr>
        <p:spPr>
          <a:xfrm rot="7176201">
            <a:off x="7647362" y="432500"/>
            <a:ext cx="662810" cy="2984116"/>
          </a:xfrm>
          <a:prstGeom prst="rect">
            <a:avLst/>
          </a:prstGeom>
          <a:solidFill>
            <a:schemeClr val="bg1"/>
          </a:solidFill>
        </p:spPr>
        <p:txBody>
          <a:bodyPr wrap="square" rtlCol="0">
            <a:spAutoFit/>
          </a:bodyPr>
          <a:lstStyle/>
          <a:p>
            <a:endParaRPr lang="en-GB" dirty="0"/>
          </a:p>
        </p:txBody>
      </p:sp>
      <p:sp>
        <p:nvSpPr>
          <p:cNvPr id="6" name="TextBox 5">
            <a:extLst>
              <a:ext uri="{FF2B5EF4-FFF2-40B4-BE49-F238E27FC236}">
                <a16:creationId xmlns:a16="http://schemas.microsoft.com/office/drawing/2014/main" id="{EA55815F-F878-41EA-BF51-02BCF24E2D61}"/>
              </a:ext>
            </a:extLst>
          </p:cNvPr>
          <p:cNvSpPr txBox="1"/>
          <p:nvPr/>
        </p:nvSpPr>
        <p:spPr>
          <a:xfrm rot="3185424">
            <a:off x="2420603" y="708767"/>
            <a:ext cx="1069523" cy="3407775"/>
          </a:xfrm>
          <a:prstGeom prst="rect">
            <a:avLst/>
          </a:prstGeom>
          <a:solidFill>
            <a:schemeClr val="bg1"/>
          </a:solidFill>
        </p:spPr>
        <p:txBody>
          <a:bodyPr wrap="square" rtlCol="0">
            <a:spAutoFit/>
          </a:bodyPr>
          <a:lstStyle/>
          <a:p>
            <a:endParaRPr lang="en-GB" dirty="0">
              <a:latin typeface="Arial" panose="020B0604020202020204" pitchFamily="34" charset="0"/>
              <a:cs typeface="Arial" panose="020B0604020202020204" pitchFamily="34" charset="0"/>
            </a:endParaRPr>
          </a:p>
        </p:txBody>
      </p:sp>
      <p:sp>
        <p:nvSpPr>
          <p:cNvPr id="9" name="Google Shape;171;p20"/>
          <p:cNvSpPr txBox="1"/>
          <p:nvPr/>
        </p:nvSpPr>
        <p:spPr>
          <a:xfrm>
            <a:off x="1760454" y="358209"/>
            <a:ext cx="671743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a:solidFill>
                  <a:schemeClr val="lt1"/>
                </a:solidFill>
                <a:latin typeface="Arial" panose="020B0604020202020204" pitchFamily="34" charset="0"/>
                <a:ea typeface="Arial"/>
                <a:cs typeface="Arial" panose="020B0604020202020204" pitchFamily="34" charset="0"/>
                <a:sym typeface="Arial"/>
              </a:rPr>
              <a:t>Spectrum of Allies</a:t>
            </a:r>
            <a:endParaRPr lang="en-GB"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3A6780-02C3-486D-8C0C-23314F925494}"/>
              </a:ext>
            </a:extLst>
          </p:cNvPr>
          <p:cNvSpPr txBox="1"/>
          <p:nvPr/>
        </p:nvSpPr>
        <p:spPr>
          <a:xfrm rot="3060354">
            <a:off x="1492371" y="3230757"/>
            <a:ext cx="872696" cy="1220908"/>
          </a:xfrm>
          <a:prstGeom prst="rect">
            <a:avLst/>
          </a:prstGeom>
          <a:solidFill>
            <a:schemeClr val="bg1"/>
          </a:solidFill>
        </p:spPr>
        <p:txBody>
          <a:bodyPr wrap="square" rtlCol="0">
            <a:spAutoFit/>
          </a:bodyPr>
          <a:lstStyle/>
          <a:p>
            <a:endParaRPr lang="en-GB" dirty="0"/>
          </a:p>
        </p:txBody>
      </p:sp>
      <p:sp>
        <p:nvSpPr>
          <p:cNvPr id="10" name="Arrow: Curved Down 1">
            <a:extLst>
              <a:ext uri="{FF2B5EF4-FFF2-40B4-BE49-F238E27FC236}">
                <a16:creationId xmlns:a16="http://schemas.microsoft.com/office/drawing/2014/main" id="{F61A2349-3F76-4A25-8360-1BBB2FDFEC69}"/>
              </a:ext>
            </a:extLst>
          </p:cNvPr>
          <p:cNvSpPr/>
          <p:nvPr/>
        </p:nvSpPr>
        <p:spPr>
          <a:xfrm flipH="1">
            <a:off x="1528997" y="1606314"/>
            <a:ext cx="8574373" cy="2411050"/>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2" name="Picture 11" descr="https://www.brightonsu.com/assets/site_resources/BSU%20Landscape%202018%20Pant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2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s://www.beautifulrising.org/methodology-power-mapping-ax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659" y="997153"/>
            <a:ext cx="8344419" cy="4921255"/>
          </a:xfrm>
          <a:prstGeom prst="rect">
            <a:avLst/>
          </a:prstGeom>
          <a:noFill/>
          <a:ln>
            <a:noFill/>
          </a:ln>
        </p:spPr>
      </p:pic>
      <p:sp>
        <p:nvSpPr>
          <p:cNvPr id="13" name="Google Shape;181;p21"/>
          <p:cNvSpPr txBox="1"/>
          <p:nvPr/>
        </p:nvSpPr>
        <p:spPr>
          <a:xfrm>
            <a:off x="1906659" y="358209"/>
            <a:ext cx="6666112" cy="638944"/>
          </a:xfrm>
          <a:prstGeom prst="rect">
            <a:avLst/>
          </a:prstGeom>
          <a:solidFill>
            <a:srgbClr val="009999"/>
          </a:solidFill>
          <a:ln>
            <a:noFill/>
          </a:ln>
        </p:spPr>
        <p:txBody>
          <a:bodyPr spcFirstLastPara="1" wrap="square" lIns="91425" tIns="45700" rIns="91425" bIns="45700" anchor="t" anchorCtr="0">
            <a:noAutofit/>
          </a:bodyPr>
          <a:lstStyle/>
          <a:p>
            <a:pPr lvl="0"/>
            <a:r>
              <a:rPr lang="en-GB" sz="3200" b="1">
                <a:solidFill>
                  <a:schemeClr val="lt1"/>
                </a:solidFill>
                <a:latin typeface="Arial"/>
                <a:ea typeface="Arial"/>
                <a:cs typeface="Arial"/>
                <a:sym typeface="Arial"/>
              </a:rPr>
              <a:t>Step 4: Target and Lobby</a:t>
            </a:r>
            <a:endParaRPr lang="en-GB" sz="3200" dirty="0"/>
          </a:p>
        </p:txBody>
      </p:sp>
      <p:pic>
        <p:nvPicPr>
          <p:cNvPr id="16" name="Picture 4" descr="Sam Dale (@SamDale84) | Twitter">
            <a:extLst>
              <a:ext uri="{FF2B5EF4-FFF2-40B4-BE49-F238E27FC236}">
                <a16:creationId xmlns:a16="http://schemas.microsoft.com/office/drawing/2014/main" id="{0D873DDB-BD93-46BC-99C8-E82A75D4EC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721" t="1" r="24191" b="28986"/>
          <a:stretch/>
        </p:blipFill>
        <p:spPr bwMode="auto">
          <a:xfrm>
            <a:off x="7337125" y="3241526"/>
            <a:ext cx="1136468" cy="11284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artoon Crowd Images, Stock Photos &amp; Vectors | Shutterstock">
            <a:extLst>
              <a:ext uri="{FF2B5EF4-FFF2-40B4-BE49-F238E27FC236}">
                <a16:creationId xmlns:a16="http://schemas.microsoft.com/office/drawing/2014/main" id="{1769384D-55DE-49E1-BC14-B9D9A73E5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5053" y="4400188"/>
            <a:ext cx="2051412" cy="110615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8C5E962A-56B9-4550-807F-06F50294C25E}"/>
              </a:ext>
            </a:extLst>
          </p:cNvPr>
          <p:cNvCxnSpPr/>
          <p:nvPr/>
        </p:nvCxnSpPr>
        <p:spPr>
          <a:xfrm flipV="1">
            <a:off x="9625968" y="2315535"/>
            <a:ext cx="0" cy="205440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https://www.brightonsu.com/assets/site_resources/BSU%20Landscape%202018%20Panto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9619" y="5516319"/>
            <a:ext cx="3872459" cy="1341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6125" y="2341905"/>
            <a:ext cx="906649" cy="1115875"/>
          </a:xfrm>
          <a:prstGeom prst="rect">
            <a:avLst/>
          </a:prstGeom>
        </p:spPr>
      </p:pic>
    </p:spTree>
    <p:extLst>
      <p:ext uri="{BB962C8B-B14F-4D97-AF65-F5344CB8AC3E}">
        <p14:creationId xmlns:p14="http://schemas.microsoft.com/office/powerpoint/2010/main" val="270793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B83A55B4F44845A4EBE1AF58B3D909" ma:contentTypeVersion="4" ma:contentTypeDescription="Create a new document." ma:contentTypeScope="" ma:versionID="2ae3488ba01b1284a07f120fe1b2747b">
  <xsd:schema xmlns:xsd="http://www.w3.org/2001/XMLSchema" xmlns:xs="http://www.w3.org/2001/XMLSchema" xmlns:p="http://schemas.microsoft.com/office/2006/metadata/properties" xmlns:ns3="b6cca578-0362-4f74-a206-6b191fd975b8" targetNamespace="http://schemas.microsoft.com/office/2006/metadata/properties" ma:root="true" ma:fieldsID="561abd32ae0a7be17b9bb85d5d6b6710" ns3:_="">
    <xsd:import namespace="b6cca578-0362-4f74-a206-6b191fd975b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ca578-0362-4f74-a206-6b191fd97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7C5F83-D642-4D4A-9B44-676B08481FB8}">
  <ds:schemaRefs>
    <ds:schemaRef ds:uri="http://schemas.microsoft.com/sharepoint/v3/contenttype/forms"/>
  </ds:schemaRefs>
</ds:datastoreItem>
</file>

<file path=customXml/itemProps2.xml><?xml version="1.0" encoding="utf-8"?>
<ds:datastoreItem xmlns:ds="http://schemas.openxmlformats.org/officeDocument/2006/customXml" ds:itemID="{33BF91B9-F2A5-41E2-90E1-DDFCF3907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ca578-0362-4f74-a206-6b191fd975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2D68C2-29AB-4434-9966-76B9393BE4DE}">
  <ds:schemaRefs>
    <ds:schemaRef ds:uri="b6cca578-0362-4f74-a206-6b191fd975b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61091</TotalTime>
  <Words>2434</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raleway</vt:lpstr>
      <vt:lpstr>Parallax</vt:lpstr>
      <vt:lpstr>PowerPoint Presentation</vt:lpstr>
      <vt:lpstr>What is a Campaign?</vt:lpstr>
      <vt:lpstr>Campaign in 5-easy-steps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Brighton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Campaigns</dc:title>
  <dc:creator>Eddie Watson</dc:creator>
  <cp:lastModifiedBy>Eddie Watson</cp:lastModifiedBy>
  <cp:revision>55</cp:revision>
  <dcterms:created xsi:type="dcterms:W3CDTF">2021-07-19T10:11:24Z</dcterms:created>
  <dcterms:modified xsi:type="dcterms:W3CDTF">2023-07-18T13:24:44Z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0x010100ECB83A55B4F44845A4EBE1AF58B3D909</vt:lpwstr>
  </property>
</Properties>
</file>